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7" autoAdjust="0"/>
    <p:restoredTop sz="94660"/>
  </p:normalViewPr>
  <p:slideViewPr>
    <p:cSldViewPr>
      <p:cViewPr varScale="1">
        <p:scale>
          <a:sx n="33" d="100"/>
          <a:sy n="33" d="100"/>
        </p:scale>
        <p:origin x="-46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2F8DC-0D17-4D2A-982A-7170945F191B}" type="datetimeFigureOut">
              <a:rPr lang="en-US" smtClean="0"/>
              <a:pPr/>
              <a:t>2/25/2014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F8DC-0D17-4D2A-982A-7170945F191B}" type="datetimeFigureOut">
              <a:rPr lang="en-US" smtClean="0"/>
              <a:pPr/>
              <a:t>2/25/2014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B7AB-04A7-4EF1-9417-5159A4069B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828801"/>
            <a:ext cx="6172200" cy="1771650"/>
          </a:xfrm>
        </p:spPr>
        <p:txBody>
          <a:bodyPr/>
          <a:lstStyle/>
          <a:p>
            <a:r>
              <a:rPr lang="en-US" dirty="0" smtClean="0">
                <a:latin typeface="Times New Roman" pitchFamily="18" charset="0"/>
                <a:cs typeface="Times New Roman" pitchFamily="18" charset="0"/>
              </a:rPr>
              <a:t>An n-Tiered Model of Sub-Atomic Structure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Times New Roman" pitchFamily="18" charset="0"/>
                <a:cs typeface="Times New Roman" pitchFamily="18" charset="0"/>
              </a:rPr>
              <a:t>Aran David Stubbs</a:t>
            </a:r>
          </a:p>
          <a:p>
            <a:r>
              <a:rPr lang="en-US" dirty="0" smtClean="0">
                <a:latin typeface="Times New Roman" pitchFamily="18" charset="0"/>
                <a:cs typeface="Times New Roman" pitchFamily="18" charset="0"/>
              </a:rPr>
              <a:t>The Inframatter Research Center</a:t>
            </a:r>
          </a:p>
          <a:p>
            <a:r>
              <a:rPr lang="en-US" dirty="0" smtClean="0">
                <a:latin typeface="Times New Roman" pitchFamily="18" charset="0"/>
                <a:cs typeface="Times New Roman" pitchFamily="18" charset="0"/>
              </a:rPr>
              <a:t>http://inframatterresearchcenter.org/</a:t>
            </a:r>
          </a:p>
          <a:p>
            <a:r>
              <a:rPr lang="en-US" dirty="0" smtClean="0">
                <a:latin typeface="Times New Roman" pitchFamily="18" charset="0"/>
                <a:cs typeface="Times New Roman" pitchFamily="18" charset="0"/>
              </a:rPr>
              <a:t>APS Conference March 2014</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200"/>
          </a:xfrm>
        </p:spPr>
        <p:txBody>
          <a:bodyPr>
            <a:noAutofit/>
          </a:bodyPr>
          <a:lstStyle/>
          <a:p>
            <a:r>
              <a:rPr lang="en-US" sz="2800" dirty="0" smtClean="0">
                <a:latin typeface="+mn-lt"/>
              </a:rPr>
              <a:t>Proto-Matter</a:t>
            </a:r>
            <a:endParaRPr lang="en-US" sz="2800" dirty="0">
              <a:latin typeface="+mn-lt"/>
            </a:endParaRPr>
          </a:p>
        </p:txBody>
      </p:sp>
      <p:sp>
        <p:nvSpPr>
          <p:cNvPr id="3" name="Subtitle 2"/>
          <p:cNvSpPr>
            <a:spLocks noGrp="1"/>
          </p:cNvSpPr>
          <p:nvPr>
            <p:ph type="subTitle" idx="1"/>
          </p:nvPr>
        </p:nvSpPr>
        <p:spPr>
          <a:xfrm>
            <a:off x="152400" y="533400"/>
            <a:ext cx="8839200" cy="6096000"/>
          </a:xfrm>
        </p:spPr>
        <p:txBody>
          <a:bodyPr>
            <a:normAutofit fontScale="62500" lnSpcReduction="20000"/>
          </a:bodyPr>
          <a:lstStyle/>
          <a:p>
            <a:pPr algn="l">
              <a:spcBef>
                <a:spcPts val="400"/>
              </a:spcBef>
              <a:buFont typeface="Arial" pitchFamily="34" charset="0"/>
              <a:buChar char="•"/>
            </a:pPr>
            <a:r>
              <a:rPr lang="en-US" sz="3800" dirty="0" smtClean="0"/>
              <a:t>Comprised of Mezzo-matter or Infra-matter</a:t>
            </a:r>
          </a:p>
          <a:p>
            <a:pPr algn="l">
              <a:spcBef>
                <a:spcPts val="400"/>
              </a:spcBef>
              <a:buFont typeface="Arial" pitchFamily="34" charset="0"/>
              <a:buChar char="•"/>
            </a:pPr>
            <a:r>
              <a:rPr lang="en-US" sz="3800" dirty="0" smtClean="0"/>
              <a:t>Held together in “elementary” particles by gravitons orbiting just below</a:t>
            </a:r>
          </a:p>
          <a:p>
            <a:pPr algn="l">
              <a:spcBef>
                <a:spcPts val="400"/>
              </a:spcBef>
              <a:buFont typeface="Arial" pitchFamily="34" charset="0"/>
              <a:buChar char="•"/>
            </a:pPr>
            <a:r>
              <a:rPr lang="en-US" sz="3800" dirty="0" smtClean="0"/>
              <a:t>Each has inherent angular momentum as the result of charge and sometimes color, but can also have orbital angular momentum (typically opposed to inherent direction)</a:t>
            </a:r>
          </a:p>
          <a:p>
            <a:pPr algn="l">
              <a:spcBef>
                <a:spcPts val="400"/>
              </a:spcBef>
              <a:buFont typeface="Arial" pitchFamily="34" charset="0"/>
              <a:buChar char="•"/>
            </a:pPr>
            <a:r>
              <a:rPr lang="en-US" sz="3800" dirty="0" smtClean="0"/>
              <a:t>In simple structures (such as leptons &amp; photon), they have rational velocity relative to light to produce integer angular momentum</a:t>
            </a:r>
          </a:p>
          <a:p>
            <a:pPr algn="l">
              <a:spcBef>
                <a:spcPts val="400"/>
              </a:spcBef>
              <a:buFont typeface="Arial" pitchFamily="34" charset="0"/>
              <a:buChar char="•"/>
            </a:pPr>
            <a:r>
              <a:rPr lang="en-US" sz="3800" dirty="0" smtClean="0"/>
              <a:t>In complex structures (such as baryons &amp; mesons), the combination has integer angular momentum but individual pieces need not</a:t>
            </a:r>
          </a:p>
          <a:p>
            <a:pPr algn="l">
              <a:spcBef>
                <a:spcPts val="400"/>
              </a:spcBef>
              <a:buFont typeface="Arial" pitchFamily="34" charset="0"/>
              <a:buChar char="•"/>
            </a:pPr>
            <a:r>
              <a:rPr lang="en-US" sz="3800" dirty="0" smtClean="0"/>
              <a:t>Many types predicted:</a:t>
            </a:r>
          </a:p>
          <a:p>
            <a:pPr lvl="1" algn="l">
              <a:buFont typeface="Arial" pitchFamily="34" charset="0"/>
              <a:buChar char="•"/>
            </a:pPr>
            <a:r>
              <a:rPr lang="en-US" sz="3200" dirty="0" smtClean="0"/>
              <a:t>Proto-photon (2 flavors: trivially + and trivially -; that cling to opposing charge)</a:t>
            </a:r>
          </a:p>
          <a:p>
            <a:pPr lvl="1" algn="l">
              <a:buFont typeface="Arial" pitchFamily="34" charset="0"/>
              <a:buChar char="•"/>
            </a:pPr>
            <a:r>
              <a:rPr lang="en-US" sz="3200" dirty="0" smtClean="0"/>
              <a:t>Proto-pion (6 flavors: trivially + and trivially - of red, blue, or green; that cling to opposing color)</a:t>
            </a:r>
          </a:p>
          <a:p>
            <a:pPr lvl="1" algn="l">
              <a:buFont typeface="Arial" pitchFamily="34" charset="0"/>
              <a:buChar char="•"/>
            </a:pPr>
            <a:r>
              <a:rPr lang="en-US" sz="3200" dirty="0" smtClean="0"/>
              <a:t>Proto-lepton (6 kinds predicted, corresponding to the 6 known charged leptons)</a:t>
            </a:r>
          </a:p>
          <a:p>
            <a:pPr lvl="1" algn="l">
              <a:buFont typeface="Arial" pitchFamily="34" charset="0"/>
              <a:buChar char="•"/>
            </a:pPr>
            <a:r>
              <a:rPr lang="en-US" sz="3200" dirty="0" smtClean="0"/>
              <a:t>Proto-quark (12 kinds predicted, corresponding to the 12 known quarks).  Each has integer amounts of net color, while the proto-leptons have none.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Gravitons, Mezzo-Matter, &amp; Infra-Matter</a:t>
            </a:r>
            <a:endParaRPr lang="en-US" sz="2800" dirty="0">
              <a:latin typeface="+mn-lt"/>
            </a:endParaRPr>
          </a:p>
        </p:txBody>
      </p:sp>
      <p:sp>
        <p:nvSpPr>
          <p:cNvPr id="3" name="Subtitle 2"/>
          <p:cNvSpPr>
            <a:spLocks noGrp="1"/>
          </p:cNvSpPr>
          <p:nvPr>
            <p:ph type="subTitle" idx="1"/>
          </p:nvPr>
        </p:nvSpPr>
        <p:spPr>
          <a:xfrm>
            <a:off x="152400" y="685800"/>
            <a:ext cx="8839200" cy="6019800"/>
          </a:xfrm>
        </p:spPr>
        <p:txBody>
          <a:bodyPr>
            <a:normAutofit/>
          </a:bodyPr>
          <a:lstStyle/>
          <a:p>
            <a:pPr algn="l">
              <a:lnSpc>
                <a:spcPct val="90000"/>
              </a:lnSpc>
              <a:spcBef>
                <a:spcPts val="400"/>
              </a:spcBef>
              <a:buFont typeface="Arial" pitchFamily="34" charset="0"/>
              <a:buChar char="•"/>
            </a:pPr>
            <a:r>
              <a:rPr lang="en-US" sz="2600" dirty="0" smtClean="0"/>
              <a:t>Mezzo-matter bits are tardyons, structures containing Inframatter: some are charge related some are color </a:t>
            </a:r>
          </a:p>
          <a:p>
            <a:pPr algn="l">
              <a:lnSpc>
                <a:spcPct val="90000"/>
              </a:lnSpc>
              <a:spcBef>
                <a:spcPts val="400"/>
              </a:spcBef>
              <a:buFont typeface="Arial" pitchFamily="34" charset="0"/>
              <a:buChar char="•"/>
            </a:pPr>
            <a:r>
              <a:rPr lang="en-US" sz="2600" dirty="0" smtClean="0"/>
              <a:t>Inframatter is treated as lowest level</a:t>
            </a:r>
          </a:p>
          <a:p>
            <a:pPr algn="l">
              <a:lnSpc>
                <a:spcPct val="90000"/>
              </a:lnSpc>
              <a:spcBef>
                <a:spcPts val="400"/>
              </a:spcBef>
              <a:buFont typeface="Arial" pitchFamily="34" charset="0"/>
              <a:buChar char="•"/>
            </a:pPr>
            <a:r>
              <a:rPr lang="en-US" sz="2600" dirty="0" smtClean="0"/>
              <a:t>Inframatter has no real rest energy</a:t>
            </a:r>
          </a:p>
          <a:p>
            <a:pPr algn="l">
              <a:lnSpc>
                <a:spcPct val="90000"/>
              </a:lnSpc>
              <a:spcBef>
                <a:spcPts val="400"/>
              </a:spcBef>
              <a:buFont typeface="Arial" pitchFamily="34" charset="0"/>
              <a:buChar char="•"/>
            </a:pPr>
            <a:r>
              <a:rPr lang="en-US" sz="2600" dirty="0" smtClean="0"/>
              <a:t>Some Inframatter are tachyons, some are luxons.</a:t>
            </a:r>
          </a:p>
          <a:p>
            <a:pPr algn="l">
              <a:lnSpc>
                <a:spcPct val="90000"/>
              </a:lnSpc>
              <a:spcBef>
                <a:spcPts val="400"/>
              </a:spcBef>
              <a:buFont typeface="Arial" pitchFamily="34" charset="0"/>
              <a:buChar char="•"/>
            </a:pPr>
            <a:r>
              <a:rPr lang="en-US" sz="2600" dirty="0" smtClean="0"/>
              <a:t>Luxons trap tachyons in orbit just below them, as their length from the tachyon’s perspective is L</a:t>
            </a:r>
            <a:r>
              <a:rPr lang="en-US" sz="2600" baseline="-25000" dirty="0" smtClean="0"/>
              <a:t>v</a:t>
            </a:r>
            <a:r>
              <a:rPr lang="en-US" sz="2600" dirty="0" smtClean="0"/>
              <a:t>=L</a:t>
            </a:r>
            <a:r>
              <a:rPr lang="en-US" sz="2600" baseline="-25000" dirty="0" smtClean="0"/>
              <a:t>0</a:t>
            </a:r>
            <a:r>
              <a:rPr lang="en-US" sz="2600" i="1" dirty="0" smtClean="0"/>
              <a:t>i</a:t>
            </a:r>
            <a:r>
              <a:rPr lang="en-US" sz="2600" dirty="0" smtClean="0"/>
              <a:t>v</a:t>
            </a:r>
            <a:r>
              <a:rPr lang="en-US" sz="2600" b="1" dirty="0" smtClean="0"/>
              <a:t>/</a:t>
            </a:r>
            <a:r>
              <a:rPr lang="en-US" sz="2600" dirty="0" smtClean="0"/>
              <a:t>c, when that length is greater than the tachyons wavelength</a:t>
            </a:r>
          </a:p>
          <a:p>
            <a:pPr algn="l">
              <a:lnSpc>
                <a:spcPct val="90000"/>
              </a:lnSpc>
              <a:spcBef>
                <a:spcPts val="400"/>
              </a:spcBef>
              <a:buFont typeface="Arial" pitchFamily="34" charset="0"/>
              <a:buChar char="•"/>
            </a:pPr>
            <a:r>
              <a:rPr lang="en-US" sz="2600" dirty="0" smtClean="0"/>
              <a:t>Tachyons attract luxons, but are repulsed by them</a:t>
            </a:r>
          </a:p>
          <a:p>
            <a:pPr algn="l">
              <a:lnSpc>
                <a:spcPct val="90000"/>
              </a:lnSpc>
              <a:spcBef>
                <a:spcPts val="400"/>
              </a:spcBef>
              <a:buFont typeface="Arial" pitchFamily="34" charset="0"/>
              <a:buChar char="•"/>
            </a:pPr>
            <a:r>
              <a:rPr lang="en-US" sz="2600" dirty="0" smtClean="0"/>
              <a:t>The Graviton is a tachyon, moving much faster than c (about 4*10</a:t>
            </a:r>
            <a:r>
              <a:rPr lang="en-US" sz="2600" baseline="30000" dirty="0" smtClean="0"/>
              <a:t>23</a:t>
            </a:r>
            <a:r>
              <a:rPr lang="en-US" sz="2600" dirty="0" smtClean="0"/>
              <a:t> c in electron). Velocity varies directly with wavelength, inversely with E</a:t>
            </a:r>
          </a:p>
          <a:p>
            <a:pPr algn="l">
              <a:lnSpc>
                <a:spcPct val="90000"/>
              </a:lnSpc>
              <a:spcBef>
                <a:spcPts val="400"/>
              </a:spcBef>
              <a:buFont typeface="Arial" pitchFamily="34" charset="0"/>
              <a:buChar char="•"/>
            </a:pPr>
            <a:r>
              <a:rPr lang="en-US" sz="2600" dirty="0" smtClean="0"/>
              <a:t>5 types of Inframatter likely:</a:t>
            </a:r>
          </a:p>
          <a:p>
            <a:pPr lvl="1" algn="l">
              <a:buFont typeface="Arial" pitchFamily="34" charset="0"/>
              <a:buChar char="•"/>
            </a:pPr>
            <a:r>
              <a:rPr lang="en-US" sz="2200" dirty="0" smtClean="0"/>
              <a:t>Gravitons, Charge Tachyons, Color Tachyons, and infra Tachyons</a:t>
            </a:r>
          </a:p>
          <a:p>
            <a:pPr lvl="1" algn="l">
              <a:buFont typeface="Arial" pitchFamily="34" charset="0"/>
              <a:buChar char="•"/>
            </a:pPr>
            <a:r>
              <a:rPr lang="en-US" sz="2200" dirty="0" smtClean="0"/>
              <a:t> Infra-photon luxons</a:t>
            </a:r>
          </a:p>
          <a:p>
            <a:pPr algn="l">
              <a:buFont typeface="Arial" pitchFamily="34" charset="0"/>
              <a:buChar char="•"/>
            </a:pPr>
            <a:endParaRPr lang="en-US" sz="2400" dirty="0" smtClean="0"/>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Angular Momentum</a:t>
            </a:r>
            <a:endParaRPr lang="en-US" sz="2800" dirty="0">
              <a:latin typeface="+mn-lt"/>
            </a:endParaRPr>
          </a:p>
        </p:txBody>
      </p:sp>
      <p:sp>
        <p:nvSpPr>
          <p:cNvPr id="3" name="Subtitle 2"/>
          <p:cNvSpPr>
            <a:spLocks noGrp="1"/>
          </p:cNvSpPr>
          <p:nvPr>
            <p:ph type="subTitle" idx="1"/>
          </p:nvPr>
        </p:nvSpPr>
        <p:spPr>
          <a:xfrm>
            <a:off x="152400" y="762000"/>
            <a:ext cx="8686800" cy="5943600"/>
          </a:xfrm>
        </p:spPr>
        <p:txBody>
          <a:bodyPr>
            <a:normAutofit/>
          </a:bodyPr>
          <a:lstStyle/>
          <a:p>
            <a:pPr algn="l">
              <a:buFont typeface="Arial" pitchFamily="34" charset="0"/>
              <a:buChar char="•"/>
            </a:pPr>
            <a:r>
              <a:rPr lang="en-US" sz="2400" dirty="0" smtClean="0"/>
              <a:t>Structures normally have integer angular momentum, in terms of ħ/12c as a small unit</a:t>
            </a:r>
          </a:p>
          <a:p>
            <a:pPr algn="l">
              <a:buFont typeface="Arial" pitchFamily="34" charset="0"/>
              <a:buChar char="•"/>
            </a:pPr>
            <a:r>
              <a:rPr lang="en-US" sz="2400" dirty="0" smtClean="0"/>
              <a:t>A proto-photon or proto-pion in an n-s orbit has +/- n small units of angular momentum, dependent on orientation</a:t>
            </a:r>
          </a:p>
          <a:p>
            <a:pPr algn="l">
              <a:buFont typeface="Arial" pitchFamily="34" charset="0"/>
              <a:buChar char="•"/>
            </a:pPr>
            <a:r>
              <a:rPr lang="en-US" sz="2400" dirty="0" smtClean="0"/>
              <a:t>The angular momentum of the proto-electron in the wild is -7 small units</a:t>
            </a:r>
          </a:p>
          <a:p>
            <a:pPr algn="l">
              <a:buFont typeface="Arial" pitchFamily="34" charset="0"/>
              <a:buChar char="•"/>
            </a:pPr>
            <a:r>
              <a:rPr lang="en-US" sz="2400" dirty="0" smtClean="0"/>
              <a:t>The proto-electron has    the energy of the Electron as rest energy, and is travelling at    c in a +2s orbit. It has kinetic energy of    the energy of the Electron and +3 small units of orbital angular momentum.  This is offset by the matching 2s proto-photon with -2 small units, giving the Electron as a whole -6 small units of L</a:t>
            </a:r>
          </a:p>
          <a:p>
            <a:pPr algn="l">
              <a:buFont typeface="Arial" pitchFamily="34" charset="0"/>
              <a:buChar char="•"/>
            </a:pPr>
            <a:r>
              <a:rPr lang="en-US" sz="2400" dirty="0" smtClean="0"/>
              <a:t>The Muon has a proto-muon in a 3s orbit travelling    c matched to a proto-photon in a 4s orbit, while the Tauon has a proto-tauon in a 4s orbit at   c matching a 4s proto-photon. Each also nets -6 small units of L</a:t>
            </a:r>
          </a:p>
          <a:p>
            <a:pPr algn="l">
              <a:buFont typeface="Arial" pitchFamily="34" charset="0"/>
              <a:buChar char="•"/>
            </a:pPr>
            <a:endParaRPr lang="en-US" sz="2400" dirty="0"/>
          </a:p>
        </p:txBody>
      </p:sp>
      <p:graphicFrame>
        <p:nvGraphicFramePr>
          <p:cNvPr id="4" name="Object 3"/>
          <p:cNvGraphicFramePr>
            <a:graphicFrameLocks noChangeAspect="1"/>
          </p:cNvGraphicFramePr>
          <p:nvPr/>
        </p:nvGraphicFramePr>
        <p:xfrm>
          <a:off x="3124200" y="3200400"/>
          <a:ext cx="191524" cy="349250"/>
        </p:xfrm>
        <a:graphic>
          <a:graphicData uri="http://schemas.openxmlformats.org/presentationml/2006/ole">
            <p:oleObj spid="_x0000_s28674" name="Equation" r:id="rId3" imgW="215713" imgH="393359" progId="Equation.3">
              <p:embed/>
            </p:oleObj>
          </a:graphicData>
        </a:graphic>
      </p:graphicFrame>
      <p:graphicFrame>
        <p:nvGraphicFramePr>
          <p:cNvPr id="5" name="Object 4"/>
          <p:cNvGraphicFramePr>
            <a:graphicFrameLocks noChangeAspect="1"/>
          </p:cNvGraphicFramePr>
          <p:nvPr/>
        </p:nvGraphicFramePr>
        <p:xfrm>
          <a:off x="2590800" y="3581400"/>
          <a:ext cx="215900" cy="393700"/>
        </p:xfrm>
        <a:graphic>
          <a:graphicData uri="http://schemas.openxmlformats.org/presentationml/2006/ole">
            <p:oleObj spid="_x0000_s28675" name="Equation" r:id="rId4" imgW="215713" imgH="393359" progId="Equation.3">
              <p:embed/>
            </p:oleObj>
          </a:graphicData>
        </a:graphic>
      </p:graphicFrame>
      <p:graphicFrame>
        <p:nvGraphicFramePr>
          <p:cNvPr id="6" name="Object 5"/>
          <p:cNvGraphicFramePr>
            <a:graphicFrameLocks noChangeAspect="1"/>
          </p:cNvGraphicFramePr>
          <p:nvPr/>
        </p:nvGraphicFramePr>
        <p:xfrm>
          <a:off x="7620000" y="3581400"/>
          <a:ext cx="215900" cy="393700"/>
        </p:xfrm>
        <a:graphic>
          <a:graphicData uri="http://schemas.openxmlformats.org/presentationml/2006/ole">
            <p:oleObj spid="_x0000_s28676" name="Equation" r:id="rId5" imgW="215713" imgH="393359" progId="Equation.3">
              <p:embed/>
            </p:oleObj>
          </a:graphicData>
        </a:graphic>
      </p:graphicFrame>
      <p:graphicFrame>
        <p:nvGraphicFramePr>
          <p:cNvPr id="7" name="Object 6"/>
          <p:cNvGraphicFramePr>
            <a:graphicFrameLocks noChangeAspect="1"/>
          </p:cNvGraphicFramePr>
          <p:nvPr/>
        </p:nvGraphicFramePr>
        <p:xfrm>
          <a:off x="6705600" y="5105400"/>
          <a:ext cx="215900" cy="393700"/>
        </p:xfrm>
        <a:graphic>
          <a:graphicData uri="http://schemas.openxmlformats.org/presentationml/2006/ole">
            <p:oleObj spid="_x0000_s28677" name="Equation" r:id="rId6" imgW="215713" imgH="393359" progId="Equation.3">
              <p:embed/>
            </p:oleObj>
          </a:graphicData>
        </a:graphic>
      </p:graphicFrame>
      <p:graphicFrame>
        <p:nvGraphicFramePr>
          <p:cNvPr id="8" name="Object 7"/>
          <p:cNvGraphicFramePr>
            <a:graphicFrameLocks noChangeAspect="1"/>
          </p:cNvGraphicFramePr>
          <p:nvPr/>
        </p:nvGraphicFramePr>
        <p:xfrm>
          <a:off x="1143000" y="5867400"/>
          <a:ext cx="228600" cy="393700"/>
        </p:xfrm>
        <a:graphic>
          <a:graphicData uri="http://schemas.openxmlformats.org/presentationml/2006/ole">
            <p:oleObj spid="_x0000_s28678" name="Equation" r:id="rId7" imgW="228501" imgH="393529"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Charge &amp; Color</a:t>
            </a:r>
            <a:endParaRPr lang="en-US" sz="2800" dirty="0">
              <a:latin typeface="+mn-lt"/>
            </a:endParaRPr>
          </a:p>
        </p:txBody>
      </p:sp>
      <p:sp>
        <p:nvSpPr>
          <p:cNvPr id="3" name="Subtitle 2"/>
          <p:cNvSpPr>
            <a:spLocks noGrp="1"/>
          </p:cNvSpPr>
          <p:nvPr>
            <p:ph type="subTitle" idx="1"/>
          </p:nvPr>
        </p:nvSpPr>
        <p:spPr>
          <a:xfrm>
            <a:off x="76200" y="609600"/>
            <a:ext cx="8991600" cy="6172200"/>
          </a:xfrm>
        </p:spPr>
        <p:txBody>
          <a:bodyPr>
            <a:normAutofit lnSpcReduction="10000"/>
          </a:bodyPr>
          <a:lstStyle/>
          <a:p>
            <a:pPr algn="l">
              <a:buFont typeface="Arial" pitchFamily="34" charset="0"/>
              <a:buChar char="•"/>
            </a:pPr>
            <a:r>
              <a:rPr lang="en-US" sz="2400" dirty="0" smtClean="0"/>
              <a:t>Tachyonic charge bits in s orbits produce angular momentum on the z-axis, which we interpret as charge</a:t>
            </a:r>
          </a:p>
          <a:p>
            <a:pPr algn="l">
              <a:buFont typeface="Arial" pitchFamily="34" charset="0"/>
              <a:buChar char="•"/>
            </a:pPr>
            <a:r>
              <a:rPr lang="en-US" sz="2400" dirty="0" smtClean="0"/>
              <a:t>The non-tachyonic bits (charge, color, or infra-photon) produce only trivial angular momentum (about 10</a:t>
            </a:r>
            <a:r>
              <a:rPr lang="en-US" sz="2400" baseline="30000" dirty="0" smtClean="0"/>
              <a:t>-24</a:t>
            </a:r>
            <a:r>
              <a:rPr lang="en-US" sz="2400" dirty="0" smtClean="0"/>
              <a:t> the matching tachyon’s amount)</a:t>
            </a:r>
          </a:p>
          <a:p>
            <a:pPr algn="l">
              <a:buFont typeface="Arial" pitchFamily="34" charset="0"/>
              <a:buChar char="•"/>
            </a:pPr>
            <a:r>
              <a:rPr lang="en-US" sz="2400" dirty="0" smtClean="0"/>
              <a:t>As the product of energy and velocity is nearly constant for a tachyon, unless moving quite slowly, the n-s orbits all produce the same amount of angular momentum per type of tachyon</a:t>
            </a:r>
          </a:p>
          <a:p>
            <a:pPr algn="l">
              <a:buFont typeface="Arial" pitchFamily="34" charset="0"/>
              <a:buChar char="•"/>
            </a:pPr>
            <a:r>
              <a:rPr lang="en-US" sz="2400" dirty="0" smtClean="0"/>
              <a:t>The proto-electron has charge tachyons in -1s, -2s, &amp; -3s orbits, producing a combined angular momentum of -7 small units</a:t>
            </a:r>
          </a:p>
          <a:p>
            <a:pPr algn="l">
              <a:buFont typeface="Arial" pitchFamily="34" charset="0"/>
              <a:buChar char="•"/>
            </a:pPr>
            <a:r>
              <a:rPr lang="en-US" sz="2400" dirty="0" smtClean="0"/>
              <a:t>Tachyonic color bits in p orbits produce angular momentum in 1 of 6 directions perpendicular to the z-axis that we interpret as color</a:t>
            </a:r>
          </a:p>
          <a:p>
            <a:pPr algn="l">
              <a:buFont typeface="Arial" pitchFamily="34" charset="0"/>
              <a:buChar char="•"/>
            </a:pPr>
            <a:r>
              <a:rPr lang="en-US" sz="2400" dirty="0" smtClean="0"/>
              <a:t>Since the L vectors from the p-orbits are 60˚ apart, a red vector plus a blue vector add to an anti-green vector, for instance in a di-quark</a:t>
            </a:r>
          </a:p>
          <a:p>
            <a:pPr algn="l">
              <a:buFont typeface="Arial" pitchFamily="34" charset="0"/>
              <a:buChar char="•"/>
            </a:pPr>
            <a:r>
              <a:rPr lang="en-US" sz="2400" dirty="0" smtClean="0"/>
              <a:t>Higher </a:t>
            </a:r>
            <a:r>
              <a:rPr lang="en-US" sz="2400" i="1" dirty="0" smtClean="0"/>
              <a:t>l</a:t>
            </a:r>
            <a:r>
              <a:rPr lang="en-US" sz="2400" dirty="0" smtClean="0"/>
              <a:t> orbits produce Strangeness, then the other attributes of the heavier quarks. Strangeness corresponds to a full d sub-shell, not net angular momentum from an unmatched vector</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Eccentricity</a:t>
            </a:r>
            <a:endParaRPr lang="en-US" sz="2800" dirty="0">
              <a:latin typeface="+mn-lt"/>
            </a:endParaRPr>
          </a:p>
        </p:txBody>
      </p:sp>
      <p:sp>
        <p:nvSpPr>
          <p:cNvPr id="3" name="Subtitle 2"/>
          <p:cNvSpPr>
            <a:spLocks noGrp="1"/>
          </p:cNvSpPr>
          <p:nvPr>
            <p:ph type="subTitle" idx="1"/>
          </p:nvPr>
        </p:nvSpPr>
        <p:spPr>
          <a:xfrm>
            <a:off x="152400" y="914400"/>
            <a:ext cx="8839200" cy="5715000"/>
          </a:xfrm>
        </p:spPr>
        <p:txBody>
          <a:bodyPr>
            <a:normAutofit/>
          </a:bodyPr>
          <a:lstStyle/>
          <a:p>
            <a:pPr algn="l">
              <a:spcBef>
                <a:spcPts val="400"/>
              </a:spcBef>
              <a:buFont typeface="Arial" pitchFamily="34" charset="0"/>
              <a:buChar char="•"/>
            </a:pPr>
            <a:r>
              <a:rPr lang="en-US" sz="2400" dirty="0" smtClean="0"/>
              <a:t>As with the orbits of the electrons, the orbits of the mezzo-matter and infra-matter bits have an eccentricity of </a:t>
            </a:r>
          </a:p>
          <a:p>
            <a:pPr algn="l">
              <a:spcBef>
                <a:spcPts val="400"/>
              </a:spcBef>
              <a:buFont typeface="Arial" pitchFamily="34" charset="0"/>
              <a:buChar char="•"/>
            </a:pPr>
            <a:endParaRPr lang="en-US" sz="2400" dirty="0" smtClean="0"/>
          </a:p>
          <a:p>
            <a:pPr algn="l">
              <a:spcBef>
                <a:spcPts val="400"/>
              </a:spcBef>
              <a:buFont typeface="Arial" pitchFamily="34" charset="0"/>
              <a:buChar char="•"/>
            </a:pPr>
            <a:r>
              <a:rPr lang="en-US" sz="2400" dirty="0" smtClean="0"/>
              <a:t>This produces variable angular momentum for each bit in a p or higher </a:t>
            </a:r>
            <a:r>
              <a:rPr lang="en-US" sz="2400" i="1" dirty="0" smtClean="0"/>
              <a:t>l</a:t>
            </a:r>
            <a:r>
              <a:rPr lang="en-US" sz="2400" dirty="0" smtClean="0"/>
              <a:t> orbit</a:t>
            </a:r>
          </a:p>
          <a:p>
            <a:pPr algn="l">
              <a:spcBef>
                <a:spcPts val="400"/>
              </a:spcBef>
              <a:buFont typeface="Arial" pitchFamily="34" charset="0"/>
              <a:buChar char="•"/>
            </a:pPr>
            <a:r>
              <a:rPr lang="en-US" sz="2400" dirty="0" smtClean="0"/>
              <a:t>p-orbits can mutually reinforce, since the sum of a red-vector and a blue-vector are the same magnitude as either on average, and can be combined with an anti-green vector to produce constant angular momentum. This holds for any consecutive trio of this group’s vectors </a:t>
            </a:r>
          </a:p>
          <a:p>
            <a:pPr algn="l">
              <a:spcBef>
                <a:spcPts val="400"/>
              </a:spcBef>
              <a:buFont typeface="Arial" pitchFamily="34" charset="0"/>
              <a:buChar char="•"/>
            </a:pPr>
            <a:r>
              <a:rPr lang="en-US" sz="2400" dirty="0" smtClean="0"/>
              <a:t>Higher </a:t>
            </a:r>
            <a:r>
              <a:rPr lang="en-US" sz="2400" i="1" dirty="0" smtClean="0"/>
              <a:t>l</a:t>
            </a:r>
            <a:r>
              <a:rPr lang="en-US" sz="2400" dirty="0" smtClean="0"/>
              <a:t> orbit vectors cannot reinforce, so net Strange (Charm, etc) is not observed. The Strange proto-quark has 5 vectors from the tachyons in the 3d sub-shell 72˚ apart, cancelling out to 0 (and 5 luxon vectors ditto).  It also has 5 occupied s orbits, and 4 occupied p orbits, with net color in 1 of the p sub-shells, and net charge from 1 of the s sub-shells.</a:t>
            </a:r>
          </a:p>
          <a:p>
            <a:pPr algn="l">
              <a:buFont typeface="Arial" pitchFamily="34" charset="0"/>
              <a:buChar char="•"/>
            </a:pPr>
            <a:endParaRPr lang="en-US" sz="2400" dirty="0" smtClean="0"/>
          </a:p>
          <a:p>
            <a:pPr algn="l">
              <a:buFont typeface="Arial" pitchFamily="34" charset="0"/>
              <a:buChar char="•"/>
            </a:pPr>
            <a:endParaRPr lang="en-US" sz="2400" dirty="0"/>
          </a:p>
        </p:txBody>
      </p:sp>
      <p:graphicFrame>
        <p:nvGraphicFramePr>
          <p:cNvPr id="6" name="Object 5"/>
          <p:cNvGraphicFramePr>
            <a:graphicFrameLocks noChangeAspect="1"/>
          </p:cNvGraphicFramePr>
          <p:nvPr/>
        </p:nvGraphicFramePr>
        <p:xfrm>
          <a:off x="5257800" y="1295400"/>
          <a:ext cx="609600" cy="829056"/>
        </p:xfrm>
        <a:graphic>
          <a:graphicData uri="http://schemas.openxmlformats.org/presentationml/2006/ole">
            <p:oleObj spid="_x0000_s29698" name="Equation" r:id="rId3" imgW="317225" imgH="431425"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Eccentricity (cont)</a:t>
            </a:r>
            <a:endParaRPr lang="en-US" sz="2800" dirty="0">
              <a:latin typeface="+mn-lt"/>
            </a:endParaRPr>
          </a:p>
        </p:txBody>
      </p:sp>
      <p:sp>
        <p:nvSpPr>
          <p:cNvPr id="3" name="Subtitle 2"/>
          <p:cNvSpPr>
            <a:spLocks noGrp="1"/>
          </p:cNvSpPr>
          <p:nvPr>
            <p:ph type="subTitle" idx="1"/>
          </p:nvPr>
        </p:nvSpPr>
        <p:spPr>
          <a:xfrm>
            <a:off x="457200" y="914400"/>
            <a:ext cx="8382000" cy="5334000"/>
          </a:xfrm>
        </p:spPr>
        <p:txBody>
          <a:bodyPr>
            <a:normAutofit lnSpcReduction="10000"/>
          </a:bodyPr>
          <a:lstStyle/>
          <a:p>
            <a:pPr algn="l">
              <a:buFont typeface="Arial" pitchFamily="34" charset="0"/>
              <a:buChar char="•"/>
            </a:pPr>
            <a:r>
              <a:rPr lang="en-US" sz="2400" dirty="0" smtClean="0"/>
              <a:t>The mean Energy of each luxon is</a:t>
            </a:r>
          </a:p>
          <a:p>
            <a:pPr algn="l">
              <a:buFont typeface="Arial" pitchFamily="34" charset="0"/>
              <a:buChar char="•"/>
            </a:pPr>
            <a:endParaRPr lang="en-US" sz="2400" dirty="0"/>
          </a:p>
          <a:p>
            <a:pPr algn="l">
              <a:buFont typeface="Arial" pitchFamily="34" charset="0"/>
              <a:buChar char="•"/>
            </a:pPr>
            <a:r>
              <a:rPr lang="en-US" sz="2400" dirty="0" smtClean="0"/>
              <a:t>The mean Energy of each tachyon is</a:t>
            </a:r>
          </a:p>
          <a:p>
            <a:pPr algn="l">
              <a:buFont typeface="Arial" pitchFamily="34" charset="0"/>
              <a:buChar char="•"/>
            </a:pPr>
            <a:endParaRPr lang="en-US" sz="2400" dirty="0"/>
          </a:p>
          <a:p>
            <a:pPr algn="l">
              <a:buFont typeface="Arial" pitchFamily="34" charset="0"/>
              <a:buChar char="•"/>
            </a:pPr>
            <a:endParaRPr lang="en-US" sz="2400" dirty="0" smtClean="0"/>
          </a:p>
          <a:p>
            <a:pPr algn="l">
              <a:buFont typeface="Arial" pitchFamily="34" charset="0"/>
              <a:buChar char="•"/>
            </a:pPr>
            <a:r>
              <a:rPr lang="en-US" sz="2400" dirty="0" smtClean="0"/>
              <a:t>Tardyons have a more complex general solution, but act like the luxon case if velocity is constant</a:t>
            </a:r>
          </a:p>
          <a:p>
            <a:pPr algn="l">
              <a:buFont typeface="Arial" pitchFamily="34" charset="0"/>
              <a:buChar char="•"/>
            </a:pPr>
            <a:r>
              <a:rPr lang="en-US" sz="2400" dirty="0" smtClean="0"/>
              <a:t>In each case the energy of a 1s bit is typical for the type of bit </a:t>
            </a:r>
          </a:p>
          <a:p>
            <a:pPr algn="l"/>
            <a:r>
              <a:rPr lang="en-US" sz="2400" dirty="0" smtClean="0"/>
              <a:t>(~4 KeV for a charge bit, ~1 MeV for a color bit)</a:t>
            </a:r>
          </a:p>
          <a:p>
            <a:pPr algn="l">
              <a:buFont typeface="Arial" pitchFamily="34" charset="0"/>
              <a:buChar char="•"/>
            </a:pPr>
            <a:r>
              <a:rPr lang="en-US" sz="2400" dirty="0" smtClean="0"/>
              <a:t>In most cases, a sub-shell is filled with ½ the bits as tachyons and ½ as luxons or tardyons</a:t>
            </a:r>
          </a:p>
          <a:p>
            <a:pPr algn="l">
              <a:buFont typeface="Arial" pitchFamily="34" charset="0"/>
              <a:buChar char="•"/>
            </a:pPr>
            <a:r>
              <a:rPr lang="en-US" sz="2400" dirty="0" smtClean="0"/>
              <a:t>Combining either equation with </a:t>
            </a:r>
            <a:r>
              <a:rPr lang="en-US" sz="2400" i="1" dirty="0" smtClean="0"/>
              <a:t>l</a:t>
            </a:r>
            <a:r>
              <a:rPr lang="en-US" sz="2400" dirty="0" smtClean="0"/>
              <a:t>=0 gives a simpler formula for the n-s bits of E</a:t>
            </a:r>
            <a:r>
              <a:rPr lang="en-US" sz="2400" baseline="-25000" dirty="0" smtClean="0"/>
              <a:t>ns</a:t>
            </a:r>
            <a:r>
              <a:rPr lang="en-US" sz="2400" dirty="0" smtClean="0"/>
              <a:t>=nE</a:t>
            </a:r>
            <a:r>
              <a:rPr lang="en-US" sz="2400" baseline="-25000" dirty="0" smtClean="0"/>
              <a:t>1s</a:t>
            </a:r>
            <a:endParaRPr lang="en-US" sz="2400" dirty="0" smtClean="0"/>
          </a:p>
          <a:p>
            <a:pPr algn="l"/>
            <a:endParaRPr lang="en-US" sz="2400" dirty="0"/>
          </a:p>
        </p:txBody>
      </p:sp>
      <p:pic>
        <p:nvPicPr>
          <p:cNvPr id="4098" name="Picture 2"/>
          <p:cNvPicPr>
            <a:picLocks noChangeAspect="1" noChangeArrowheads="1"/>
          </p:cNvPicPr>
          <p:nvPr/>
        </p:nvPicPr>
        <p:blipFill>
          <a:blip r:embed="rId2" cstate="print"/>
          <a:srcRect/>
          <a:stretch>
            <a:fillRect/>
          </a:stretch>
        </p:blipFill>
        <p:spPr bwMode="auto">
          <a:xfrm>
            <a:off x="5791200" y="838200"/>
            <a:ext cx="1295400" cy="1053171"/>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715000" y="1828800"/>
            <a:ext cx="149955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dirty="0" smtClean="0">
                <a:latin typeface="+mn-lt"/>
              </a:rPr>
              <a:t>Assumptions</a:t>
            </a:r>
            <a:endParaRPr lang="en-US" sz="2800" dirty="0">
              <a:latin typeface="+mn-lt"/>
            </a:endParaRPr>
          </a:p>
        </p:txBody>
      </p:sp>
      <p:sp>
        <p:nvSpPr>
          <p:cNvPr id="3" name="Content Placeholder 2"/>
          <p:cNvSpPr>
            <a:spLocks noGrp="1"/>
          </p:cNvSpPr>
          <p:nvPr>
            <p:ph idx="1"/>
          </p:nvPr>
        </p:nvSpPr>
        <p:spPr>
          <a:xfrm>
            <a:off x="0" y="457200"/>
            <a:ext cx="8991600" cy="6400800"/>
          </a:xfrm>
        </p:spPr>
        <p:txBody>
          <a:bodyPr>
            <a:noAutofit/>
          </a:bodyPr>
          <a:lstStyle/>
          <a:p>
            <a:pPr marL="182880" lvl="0" indent="-182880">
              <a:spcBef>
                <a:spcPts val="300"/>
              </a:spcBef>
            </a:pPr>
            <a:r>
              <a:rPr lang="en-US" sz="1500" dirty="0" smtClean="0"/>
              <a:t>All Tardyons (any object moving slower than the speed of light) are structures, and all structures are tardyons.  “Structure” as used here means anything with constituents, but that can be treated as a whole.  By contrast, “in the wild” means not in a larger structure.</a:t>
            </a:r>
          </a:p>
          <a:p>
            <a:pPr marL="182880" lvl="0" indent="-182880">
              <a:spcBef>
                <a:spcPts val="300"/>
              </a:spcBef>
            </a:pPr>
            <a:r>
              <a:rPr lang="en-US" sz="1500" dirty="0" smtClean="0"/>
              <a:t>The fundamental forces of electro-magnetism, gravity, and the strong force are the result of wave on wave refraction. This slows the wave causing an attraction for the tardyons, and a repulsion for the tachyons.</a:t>
            </a:r>
          </a:p>
          <a:p>
            <a:pPr marL="182880" lvl="0" indent="-182880">
              <a:spcBef>
                <a:spcPts val="300"/>
              </a:spcBef>
            </a:pPr>
            <a:r>
              <a:rPr lang="en-US" sz="1500" dirty="0" smtClean="0"/>
              <a:t>Tachyons become trapped in structures when L</a:t>
            </a:r>
            <a:r>
              <a:rPr lang="en-US" sz="1500" baseline="-25000" dirty="0" smtClean="0"/>
              <a:t>v</a:t>
            </a:r>
            <a:r>
              <a:rPr lang="en-US" sz="1500" dirty="0" smtClean="0"/>
              <a:t>&gt;λ.  The L</a:t>
            </a:r>
            <a:r>
              <a:rPr lang="en-US" sz="1500" baseline="-25000" dirty="0" smtClean="0"/>
              <a:t>v</a:t>
            </a:r>
            <a:r>
              <a:rPr lang="en-US" sz="1500" dirty="0" smtClean="0"/>
              <a:t> in question is the length from the tachyon’s perspective of the orbiting tardyons with L</a:t>
            </a:r>
            <a:r>
              <a:rPr lang="en-US" sz="1500" baseline="-25000" dirty="0" smtClean="0"/>
              <a:t>v</a:t>
            </a:r>
            <a:r>
              <a:rPr lang="en-US" sz="1500" dirty="0" smtClean="0"/>
              <a:t> ~L</a:t>
            </a:r>
            <a:r>
              <a:rPr lang="en-US" sz="1500" baseline="-25000" dirty="0" smtClean="0"/>
              <a:t>0</a:t>
            </a:r>
            <a:r>
              <a:rPr lang="en-US" sz="1500" dirty="0" smtClean="0"/>
              <a:t> V/c, where V (the velocity difference of the 2) &gt;&gt;c.</a:t>
            </a:r>
          </a:p>
          <a:p>
            <a:pPr marL="182880" lvl="0" indent="-182880">
              <a:spcBef>
                <a:spcPts val="300"/>
              </a:spcBef>
            </a:pPr>
            <a:r>
              <a:rPr lang="en-US" sz="1500" dirty="0" smtClean="0"/>
              <a:t>Centripetal force is 2E</a:t>
            </a:r>
            <a:r>
              <a:rPr lang="en-US" sz="1500" baseline="-25000" dirty="0" smtClean="0"/>
              <a:t>k</a:t>
            </a:r>
            <a:r>
              <a:rPr lang="en-US" sz="1500" dirty="0" smtClean="0"/>
              <a:t>/r for all types.  Where V is small, this reduces to mV</a:t>
            </a:r>
            <a:r>
              <a:rPr lang="en-US" sz="1500" baseline="30000" dirty="0" smtClean="0"/>
              <a:t>2</a:t>
            </a:r>
            <a:r>
              <a:rPr lang="en-US" sz="1500" dirty="0" smtClean="0"/>
              <a:t>/r.</a:t>
            </a:r>
          </a:p>
          <a:p>
            <a:pPr marL="182880" lvl="0" indent="-182880">
              <a:spcBef>
                <a:spcPts val="300"/>
              </a:spcBef>
            </a:pPr>
            <a:r>
              <a:rPr lang="en-US" sz="1500" dirty="0" smtClean="0"/>
              <a:t>The granularity constant h relates the total energy of a photon to its frequency.  The standard form E=hν only applies for the photon.  The individual pieces follow a more general law E=hc/λP*, where λ is the wavelength, and P* is the number of energy equivalent pieces in a photon (12).  This E is the kinetic energy.  This form holds for the immediate constituents of each of the elementary particles. </a:t>
            </a:r>
          </a:p>
          <a:p>
            <a:pPr marL="182880" lvl="0" indent="-182880">
              <a:spcBef>
                <a:spcPts val="300"/>
              </a:spcBef>
            </a:pPr>
            <a:r>
              <a:rPr lang="en-US" sz="1500" dirty="0" smtClean="0"/>
              <a:t>This granularity constant is generated by the gravitons within the structure.</a:t>
            </a:r>
          </a:p>
          <a:p>
            <a:pPr marL="182880" lvl="0" indent="-182880">
              <a:spcBef>
                <a:spcPts val="300"/>
              </a:spcBef>
            </a:pPr>
            <a:r>
              <a:rPr lang="en-US" sz="1500" dirty="0" smtClean="0"/>
              <a:t>Other granularity constants are generated by other tachyons. </a:t>
            </a:r>
          </a:p>
          <a:p>
            <a:pPr marL="182880" lvl="0" indent="-182880">
              <a:spcBef>
                <a:spcPts val="300"/>
              </a:spcBef>
            </a:pPr>
            <a:r>
              <a:rPr lang="en-US" sz="1500" dirty="0" smtClean="0"/>
              <a:t>Kepler’s laws are only applicable in a Newtonian framework.  Where V is large, a more general form using energy is required.  For an electron in isolation near a charge, the first stable 1s orbit occurs where r = a</a:t>
            </a:r>
            <a:r>
              <a:rPr lang="en-US" sz="1500" baseline="-25000" dirty="0" smtClean="0"/>
              <a:t>0</a:t>
            </a:r>
            <a:r>
              <a:rPr lang="en-US" sz="1500" dirty="0" smtClean="0"/>
              <a:t>/z, where z is the ratio of the charge on the structure to the charge on a proton, a</a:t>
            </a:r>
            <a:r>
              <a:rPr lang="en-US" sz="1500" baseline="-25000" dirty="0" smtClean="0"/>
              <a:t>0</a:t>
            </a:r>
            <a:r>
              <a:rPr lang="en-US" sz="1500" dirty="0" smtClean="0"/>
              <a:t> is Bohr’s radius, and r is the distance between the centers of mass of the structure and the electron.  The Kinetic Energy of the orbits of the charged structure and the electron total z</a:t>
            </a:r>
            <a:r>
              <a:rPr lang="en-US" sz="1500" baseline="30000" dirty="0" smtClean="0"/>
              <a:t>2</a:t>
            </a:r>
            <a:r>
              <a:rPr lang="en-US" sz="1500" dirty="0" smtClean="0"/>
              <a:t>E</a:t>
            </a:r>
            <a:r>
              <a:rPr lang="en-US" sz="1500" baseline="-25000" dirty="0" smtClean="0"/>
              <a:t>1</a:t>
            </a:r>
            <a:r>
              <a:rPr lang="en-US" sz="1500" dirty="0" smtClean="0"/>
              <a:t> where E</a:t>
            </a:r>
            <a:r>
              <a:rPr lang="en-US" sz="1500" baseline="-25000" dirty="0" smtClean="0"/>
              <a:t>1</a:t>
            </a:r>
            <a:r>
              <a:rPr lang="en-US" sz="1500" dirty="0" smtClean="0"/>
              <a:t> is the energy for z=1.  Distance from the center of mass to each is proportionate to the total energy of the other (rest + kinetic).  Velocity is derived, not proportionate to z.  For many cases z is a net charge, often symbolized as z</a:t>
            </a:r>
            <a:r>
              <a:rPr lang="en-US" sz="1500" baseline="30000" dirty="0" smtClean="0"/>
              <a:t>*</a:t>
            </a:r>
            <a:r>
              <a:rPr lang="en-US" sz="1500" dirty="0" smtClean="0"/>
              <a:t>.</a:t>
            </a:r>
          </a:p>
          <a:p>
            <a:pPr marL="182880" lvl="0" indent="-182880">
              <a:spcBef>
                <a:spcPts val="300"/>
              </a:spcBef>
            </a:pPr>
            <a:r>
              <a:rPr lang="en-US" sz="1500" dirty="0" smtClean="0"/>
              <a:t>The infra-matter luxons in s orbits are synchronized to the gravitons, having 1 orbital cycle in the time a graviton has m (an integer &gt;3).</a:t>
            </a:r>
          </a:p>
          <a:p>
            <a:pPr marL="182880" lvl="0" indent="-182880">
              <a:spcBef>
                <a:spcPts val="300"/>
              </a:spcBef>
            </a:pPr>
            <a:r>
              <a:rPr lang="en-US" sz="1500" dirty="0" smtClean="0"/>
              <a:t>The electrons have eccentric orbits, aside from the s, with focal length f proportionate to</a:t>
            </a:r>
            <a:r>
              <a:rPr lang="en-US" sz="1500" i="1" dirty="0" smtClean="0"/>
              <a:t> l</a:t>
            </a:r>
            <a:r>
              <a:rPr lang="en-US" sz="1500" dirty="0" smtClean="0"/>
              <a:t> number.  P </a:t>
            </a:r>
            <a:r>
              <a:rPr lang="en-US" sz="1500" i="1" dirty="0" smtClean="0"/>
              <a:t>(l</a:t>
            </a:r>
            <a:r>
              <a:rPr lang="en-US" sz="1500" dirty="0" smtClean="0"/>
              <a:t>=1) has f of 1s radius /√2 so 2p has eccentricity e of √2/4, 3p has e of √2/6, etc.  D </a:t>
            </a:r>
            <a:r>
              <a:rPr lang="en-US" sz="1500" i="1" dirty="0" smtClean="0"/>
              <a:t>(l</a:t>
            </a:r>
            <a:r>
              <a:rPr lang="en-US" sz="1500" dirty="0" smtClean="0"/>
              <a:t>=2) has twice the focal length of P, so 3d has e of √2/3.  Similarly, the proto-matter and infra-matter have orbits with  equivalent eccentricity.</a:t>
            </a:r>
            <a:endParaRPr lang="en-US" sz="1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dirty="0" smtClean="0">
                <a:latin typeface="+mn-lt"/>
              </a:rPr>
              <a:t>Conclusion</a:t>
            </a:r>
            <a:endParaRPr lang="en-US" sz="2800" dirty="0">
              <a:latin typeface="+mn-lt"/>
            </a:endParaRPr>
          </a:p>
        </p:txBody>
      </p:sp>
      <p:sp>
        <p:nvSpPr>
          <p:cNvPr id="3" name="TextBox 2"/>
          <p:cNvSpPr txBox="1"/>
          <p:nvPr/>
        </p:nvSpPr>
        <p:spPr>
          <a:xfrm>
            <a:off x="228600" y="533400"/>
            <a:ext cx="8686800" cy="6186309"/>
          </a:xfrm>
          <a:prstGeom prst="rect">
            <a:avLst/>
          </a:prstGeom>
          <a:noFill/>
        </p:spPr>
        <p:txBody>
          <a:bodyPr wrap="square" rtlCol="0">
            <a:spAutoFit/>
          </a:bodyPr>
          <a:lstStyle/>
          <a:p>
            <a:pPr>
              <a:buFont typeface="Arial" pitchFamily="34" charset="0"/>
              <a:buChar char="•"/>
            </a:pPr>
            <a:r>
              <a:rPr lang="en-US" sz="2400" dirty="0" smtClean="0"/>
              <a:t>While highly speculative, this gives a framework for re-examining fundamental structure</a:t>
            </a:r>
          </a:p>
          <a:p>
            <a:pPr>
              <a:buFont typeface="Arial" pitchFamily="34" charset="0"/>
              <a:buChar char="•"/>
            </a:pPr>
            <a:r>
              <a:rPr lang="en-US" sz="2400" dirty="0" smtClean="0"/>
              <a:t>It gives specific, measurable differences in behavior from the standard model</a:t>
            </a:r>
          </a:p>
          <a:p>
            <a:pPr lvl="1">
              <a:spcBef>
                <a:spcPts val="300"/>
              </a:spcBef>
              <a:buFont typeface="Arial" pitchFamily="34" charset="0"/>
              <a:buChar char="•"/>
            </a:pPr>
            <a:r>
              <a:rPr lang="en-US" sz="2000" dirty="0" smtClean="0"/>
              <a:t>Actual velocity of light &lt; c (very slightly:  2 parts in 10</a:t>
            </a:r>
            <a:r>
              <a:rPr lang="en-US" sz="2000" baseline="30000" dirty="0" smtClean="0"/>
              <a:t>42</a:t>
            </a:r>
            <a:r>
              <a:rPr lang="en-US" sz="2000" dirty="0" smtClean="0"/>
              <a:t> at 1 eV)</a:t>
            </a:r>
          </a:p>
          <a:p>
            <a:pPr lvl="1">
              <a:spcBef>
                <a:spcPts val="300"/>
              </a:spcBef>
              <a:buFont typeface="Arial" pitchFamily="34" charset="0"/>
              <a:buChar char="•"/>
            </a:pPr>
            <a:r>
              <a:rPr lang="en-US" sz="2000" dirty="0" smtClean="0"/>
              <a:t>Maximum charge on nucleus &lt; Dirac’s limit (about 134 instead)</a:t>
            </a:r>
          </a:p>
          <a:p>
            <a:pPr lvl="1">
              <a:spcBef>
                <a:spcPts val="300"/>
              </a:spcBef>
              <a:buFont typeface="Arial" pitchFamily="34" charset="0"/>
              <a:buChar char="•"/>
            </a:pPr>
            <a:r>
              <a:rPr lang="en-US" sz="2000" dirty="0" smtClean="0"/>
              <a:t>Electron orbits fill in a different sequence from element 119 up</a:t>
            </a:r>
          </a:p>
          <a:p>
            <a:pPr lvl="1">
              <a:spcBef>
                <a:spcPts val="300"/>
              </a:spcBef>
              <a:buFont typeface="Arial" pitchFamily="34" charset="0"/>
              <a:buChar char="•"/>
            </a:pPr>
            <a:r>
              <a:rPr lang="en-US" sz="2000" dirty="0" smtClean="0"/>
              <a:t>2s and 2p orbits slightly different in energy</a:t>
            </a:r>
          </a:p>
          <a:p>
            <a:pPr lvl="1">
              <a:spcBef>
                <a:spcPts val="300"/>
              </a:spcBef>
              <a:buFont typeface="Arial" pitchFamily="34" charset="0"/>
              <a:buChar char="•"/>
            </a:pPr>
            <a:r>
              <a:rPr lang="en-US" sz="2000" dirty="0" smtClean="0"/>
              <a:t>Net charge of each nucleus entirely at the surface</a:t>
            </a:r>
          </a:p>
          <a:p>
            <a:pPr lvl="1">
              <a:spcBef>
                <a:spcPts val="300"/>
              </a:spcBef>
              <a:buFont typeface="Arial" pitchFamily="34" charset="0"/>
              <a:buChar char="•"/>
            </a:pPr>
            <a:r>
              <a:rPr lang="en-US" sz="2000" dirty="0" smtClean="0"/>
              <a:t>Free quarks extremely high energy</a:t>
            </a:r>
          </a:p>
          <a:p>
            <a:pPr lvl="1">
              <a:spcBef>
                <a:spcPts val="300"/>
              </a:spcBef>
              <a:buFont typeface="Arial" pitchFamily="34" charset="0"/>
              <a:buChar char="•"/>
            </a:pPr>
            <a:r>
              <a:rPr lang="en-US" sz="2000" dirty="0" smtClean="0"/>
              <a:t>Many higher </a:t>
            </a:r>
            <a:r>
              <a:rPr lang="en-US" sz="2000" i="1" dirty="0" smtClean="0"/>
              <a:t>l</a:t>
            </a:r>
            <a:r>
              <a:rPr lang="en-US" sz="2000" dirty="0" smtClean="0"/>
              <a:t> quarks possible, but may not hadronize quickly enough to see</a:t>
            </a:r>
          </a:p>
          <a:p>
            <a:pPr lvl="1">
              <a:spcBef>
                <a:spcPts val="300"/>
              </a:spcBef>
              <a:buFont typeface="Arial" pitchFamily="34" charset="0"/>
              <a:buChar char="•"/>
            </a:pPr>
            <a:r>
              <a:rPr lang="en-US" sz="2000" dirty="0" smtClean="0"/>
              <a:t>No Gluons: proto-pions instead, which are never found in the wild</a:t>
            </a:r>
          </a:p>
          <a:p>
            <a:pPr>
              <a:buFont typeface="Arial" pitchFamily="34" charset="0"/>
              <a:buChar char="•"/>
            </a:pPr>
            <a:r>
              <a:rPr lang="en-US" sz="2400" dirty="0" smtClean="0"/>
              <a:t>This theory quanticizes the graviton</a:t>
            </a:r>
          </a:p>
          <a:p>
            <a:pPr>
              <a:buFont typeface="Arial" pitchFamily="34" charset="0"/>
              <a:buChar char="•"/>
            </a:pPr>
            <a:r>
              <a:rPr lang="en-US" sz="2400" dirty="0" smtClean="0"/>
              <a:t>It gives an explanation for a cyclic universe: burning baryons at the minimum diameter into dark matter, causing a bang whenever the concentration gets too high, with each cycle having less baryonic matter leftover than the previous cycle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3200" dirty="0" smtClean="0">
                <a:latin typeface="+mn-lt"/>
              </a:rPr>
              <a:t>Outline</a:t>
            </a:r>
            <a:endParaRPr lang="en-US" sz="3200" dirty="0">
              <a:latin typeface="+mn-lt"/>
            </a:endParaRPr>
          </a:p>
        </p:txBody>
      </p:sp>
      <p:sp>
        <p:nvSpPr>
          <p:cNvPr id="3" name="Subtitle 2"/>
          <p:cNvSpPr>
            <a:spLocks noGrp="1"/>
          </p:cNvSpPr>
          <p:nvPr>
            <p:ph type="subTitle" idx="1"/>
          </p:nvPr>
        </p:nvSpPr>
        <p:spPr>
          <a:xfrm>
            <a:off x="914400" y="914400"/>
            <a:ext cx="7315200" cy="5791200"/>
          </a:xfrm>
        </p:spPr>
        <p:txBody>
          <a:bodyPr>
            <a:normAutofit/>
          </a:bodyPr>
          <a:lstStyle/>
          <a:p>
            <a:pPr algn="l">
              <a:spcBef>
                <a:spcPts val="400"/>
              </a:spcBef>
              <a:buFont typeface="Arial" pitchFamily="34" charset="0"/>
              <a:buChar char="•"/>
            </a:pPr>
            <a:r>
              <a:rPr lang="en-US" sz="2800" dirty="0" smtClean="0"/>
              <a:t>Outline</a:t>
            </a:r>
          </a:p>
          <a:p>
            <a:pPr algn="l">
              <a:spcBef>
                <a:spcPts val="400"/>
              </a:spcBef>
              <a:buFont typeface="Arial" pitchFamily="34" charset="0"/>
              <a:buChar char="•"/>
            </a:pPr>
            <a:r>
              <a:rPr lang="en-US" sz="2800" dirty="0" smtClean="0"/>
              <a:t>Layers</a:t>
            </a:r>
          </a:p>
          <a:p>
            <a:pPr algn="l">
              <a:spcBef>
                <a:spcPts val="400"/>
              </a:spcBef>
              <a:buFont typeface="Arial" pitchFamily="34" charset="0"/>
              <a:buChar char="•"/>
            </a:pPr>
            <a:r>
              <a:rPr lang="en-US" sz="2800" dirty="0" smtClean="0"/>
              <a:t>Atom</a:t>
            </a:r>
          </a:p>
          <a:p>
            <a:pPr algn="l">
              <a:spcBef>
                <a:spcPts val="400"/>
              </a:spcBef>
              <a:buFont typeface="Arial" pitchFamily="34" charset="0"/>
              <a:buChar char="•"/>
            </a:pPr>
            <a:r>
              <a:rPr lang="en-US" sz="2800" dirty="0" smtClean="0"/>
              <a:t>Nuclei</a:t>
            </a:r>
          </a:p>
          <a:p>
            <a:pPr algn="l">
              <a:spcBef>
                <a:spcPts val="400"/>
              </a:spcBef>
              <a:buFont typeface="Arial" pitchFamily="34" charset="0"/>
              <a:buChar char="•"/>
            </a:pPr>
            <a:r>
              <a:rPr lang="en-US" sz="2800" dirty="0" smtClean="0"/>
              <a:t>Quarks, Di-quarks, &amp; the like</a:t>
            </a:r>
          </a:p>
          <a:p>
            <a:pPr algn="l">
              <a:spcBef>
                <a:spcPts val="400"/>
              </a:spcBef>
              <a:buFont typeface="Arial" pitchFamily="34" charset="0"/>
              <a:buChar char="•"/>
            </a:pPr>
            <a:r>
              <a:rPr lang="en-US" sz="2800" dirty="0" smtClean="0"/>
              <a:t>Proto-matter</a:t>
            </a:r>
          </a:p>
          <a:p>
            <a:pPr algn="l">
              <a:spcBef>
                <a:spcPts val="400"/>
              </a:spcBef>
              <a:buFont typeface="Arial" pitchFamily="34" charset="0"/>
              <a:buChar char="•"/>
            </a:pPr>
            <a:r>
              <a:rPr lang="en-US" sz="2800" dirty="0" smtClean="0"/>
              <a:t>Gravitons &amp; Infra-matter</a:t>
            </a:r>
          </a:p>
          <a:p>
            <a:pPr algn="l">
              <a:spcBef>
                <a:spcPts val="400"/>
              </a:spcBef>
              <a:buFont typeface="Arial" pitchFamily="34" charset="0"/>
              <a:buChar char="•"/>
            </a:pPr>
            <a:r>
              <a:rPr lang="en-US" sz="2800" dirty="0" smtClean="0"/>
              <a:t>Angular Momentum</a:t>
            </a:r>
          </a:p>
          <a:p>
            <a:pPr algn="l">
              <a:spcBef>
                <a:spcPts val="400"/>
              </a:spcBef>
              <a:buFont typeface="Arial" pitchFamily="34" charset="0"/>
              <a:buChar char="•"/>
            </a:pPr>
            <a:r>
              <a:rPr lang="en-US" sz="2800" dirty="0" smtClean="0"/>
              <a:t>Charge &amp; Color</a:t>
            </a:r>
          </a:p>
          <a:p>
            <a:pPr algn="l">
              <a:spcBef>
                <a:spcPts val="400"/>
              </a:spcBef>
              <a:buFont typeface="Arial" pitchFamily="34" charset="0"/>
              <a:buChar char="•"/>
            </a:pPr>
            <a:r>
              <a:rPr lang="en-US" sz="2800" dirty="0" smtClean="0"/>
              <a:t>Eccentricity</a:t>
            </a:r>
          </a:p>
          <a:p>
            <a:pPr algn="l">
              <a:spcBef>
                <a:spcPts val="400"/>
              </a:spcBef>
              <a:buFont typeface="Arial" pitchFamily="34" charset="0"/>
              <a:buChar char="•"/>
            </a:pPr>
            <a:r>
              <a:rPr lang="en-US" sz="2800" dirty="0" smtClean="0"/>
              <a:t>Assumptions</a:t>
            </a:r>
          </a:p>
          <a:p>
            <a:pPr algn="l">
              <a:spcBef>
                <a:spcPts val="400"/>
              </a:spcBef>
              <a:buFont typeface="Arial" pitchFamily="34" charset="0"/>
              <a:buChar char="•"/>
            </a:pPr>
            <a:r>
              <a:rPr lang="en-US" sz="2800" dirty="0" smtClean="0"/>
              <a:t>Conclusion</a:t>
            </a:r>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Layers</a:t>
            </a:r>
            <a:endParaRPr lang="en-US" sz="2800" dirty="0">
              <a:latin typeface="+mn-lt"/>
            </a:endParaRPr>
          </a:p>
        </p:txBody>
      </p:sp>
      <p:sp>
        <p:nvSpPr>
          <p:cNvPr id="3" name="Subtitle 2"/>
          <p:cNvSpPr>
            <a:spLocks noGrp="1"/>
          </p:cNvSpPr>
          <p:nvPr>
            <p:ph type="subTitle" idx="1"/>
          </p:nvPr>
        </p:nvSpPr>
        <p:spPr>
          <a:xfrm>
            <a:off x="228600" y="685800"/>
            <a:ext cx="8763000" cy="6096000"/>
          </a:xfrm>
        </p:spPr>
        <p:txBody>
          <a:bodyPr>
            <a:normAutofit fontScale="92500" lnSpcReduction="20000"/>
          </a:bodyPr>
          <a:lstStyle/>
          <a:p>
            <a:pPr algn="l">
              <a:buFont typeface="Arial" pitchFamily="34" charset="0"/>
              <a:buChar char="•"/>
            </a:pPr>
            <a:r>
              <a:rPr lang="en-US" sz="2400" dirty="0" smtClean="0"/>
              <a:t>Molecules</a:t>
            </a:r>
          </a:p>
          <a:p>
            <a:pPr lvl="1" algn="l">
              <a:buFont typeface="Arial" pitchFamily="34" charset="0"/>
              <a:buChar char="•"/>
            </a:pPr>
            <a:r>
              <a:rPr lang="en-US" sz="2000" dirty="0" smtClean="0"/>
              <a:t>Bound by electric forces</a:t>
            </a:r>
          </a:p>
          <a:p>
            <a:pPr lvl="1" algn="l">
              <a:buFont typeface="Arial" pitchFamily="34" charset="0"/>
              <a:buChar char="•"/>
            </a:pPr>
            <a:r>
              <a:rPr lang="en-US" sz="2000" dirty="0" smtClean="0"/>
              <a:t>Comprised of Atoms</a:t>
            </a:r>
          </a:p>
          <a:p>
            <a:pPr algn="l">
              <a:buFont typeface="Arial" pitchFamily="34" charset="0"/>
              <a:buChar char="•"/>
            </a:pPr>
            <a:r>
              <a:rPr lang="en-US" sz="2400" dirty="0" smtClean="0"/>
              <a:t>Atoms</a:t>
            </a:r>
          </a:p>
          <a:p>
            <a:pPr lvl="1" algn="l">
              <a:buFont typeface="Arial" pitchFamily="34" charset="0"/>
              <a:buChar char="•"/>
            </a:pPr>
            <a:r>
              <a:rPr lang="en-US" sz="2000" dirty="0" smtClean="0"/>
              <a:t>Bound by electric forces</a:t>
            </a:r>
          </a:p>
          <a:p>
            <a:pPr lvl="1" algn="l">
              <a:buFont typeface="Arial" pitchFamily="34" charset="0"/>
              <a:buChar char="•"/>
            </a:pPr>
            <a:r>
              <a:rPr lang="en-US" sz="2000" dirty="0" smtClean="0"/>
              <a:t>Comprised of Nuclei &amp; Electrons</a:t>
            </a:r>
          </a:p>
          <a:p>
            <a:pPr algn="l">
              <a:buFont typeface="Arial" pitchFamily="34" charset="0"/>
              <a:buChar char="•"/>
            </a:pPr>
            <a:r>
              <a:rPr lang="en-US" sz="2400" dirty="0" smtClean="0"/>
              <a:t>Nuclei</a:t>
            </a:r>
          </a:p>
          <a:p>
            <a:pPr lvl="1" algn="l">
              <a:buFont typeface="Arial" pitchFamily="34" charset="0"/>
              <a:buChar char="•"/>
            </a:pPr>
            <a:r>
              <a:rPr lang="en-US" sz="2000" dirty="0" smtClean="0"/>
              <a:t>Bound by nuclear forces</a:t>
            </a:r>
          </a:p>
          <a:p>
            <a:pPr lvl="1" algn="l">
              <a:buFont typeface="Arial" pitchFamily="34" charset="0"/>
              <a:buChar char="•"/>
            </a:pPr>
            <a:r>
              <a:rPr lang="en-US" sz="2000" dirty="0" smtClean="0"/>
              <a:t>Comprised of Quarks, Di-quarks, and a photon-like shell, with a crystalline structure</a:t>
            </a:r>
          </a:p>
          <a:p>
            <a:pPr algn="l">
              <a:buFont typeface="Arial" pitchFamily="34" charset="0"/>
              <a:buChar char="•"/>
            </a:pPr>
            <a:r>
              <a:rPr lang="en-US" sz="2400" dirty="0" smtClean="0"/>
              <a:t>Quarks, Di-Quarks, Leptons, Photons &amp; the photon-like shell</a:t>
            </a:r>
          </a:p>
          <a:p>
            <a:pPr lvl="1" algn="l">
              <a:buFont typeface="Arial" pitchFamily="34" charset="0"/>
              <a:buChar char="•"/>
            </a:pPr>
            <a:r>
              <a:rPr lang="en-US" sz="2000" dirty="0" smtClean="0"/>
              <a:t>Bound by nuclear forces</a:t>
            </a:r>
          </a:p>
          <a:p>
            <a:pPr lvl="1" algn="l">
              <a:buFont typeface="Arial" pitchFamily="34" charset="0"/>
              <a:buChar char="•"/>
            </a:pPr>
            <a:r>
              <a:rPr lang="en-US" sz="2000" dirty="0" smtClean="0"/>
              <a:t>Comprised of Proto-matter &amp; gravitons, mostly in s-orbits (some in shell not s)</a:t>
            </a:r>
          </a:p>
          <a:p>
            <a:pPr lvl="1" algn="l">
              <a:buFont typeface="Arial" pitchFamily="34" charset="0"/>
              <a:buChar char="•"/>
            </a:pPr>
            <a:r>
              <a:rPr lang="en-US" sz="2000" dirty="0" smtClean="0"/>
              <a:t>Count of proto-photons = 3|z|</a:t>
            </a:r>
          </a:p>
          <a:p>
            <a:pPr algn="l">
              <a:buFont typeface="Arial" pitchFamily="34" charset="0"/>
              <a:buChar char="•"/>
            </a:pPr>
            <a:r>
              <a:rPr lang="en-US" sz="2400" dirty="0" smtClean="0"/>
              <a:t>Proto-matter</a:t>
            </a:r>
          </a:p>
          <a:p>
            <a:pPr lvl="1" algn="l">
              <a:buFont typeface="Arial" pitchFamily="34" charset="0"/>
              <a:buChar char="•"/>
            </a:pPr>
            <a:r>
              <a:rPr lang="en-US" sz="2000" dirty="0" smtClean="0"/>
              <a:t>Comprised of Mezzo-matter or Infra-matter in s, p, and sometimes other orbits</a:t>
            </a:r>
          </a:p>
          <a:p>
            <a:pPr algn="l">
              <a:buFont typeface="Arial" pitchFamily="34" charset="0"/>
              <a:buChar char="•"/>
            </a:pPr>
            <a:r>
              <a:rPr lang="en-US" sz="2400" dirty="0" smtClean="0"/>
              <a:t>Mezzo-matter</a:t>
            </a:r>
          </a:p>
          <a:p>
            <a:pPr lvl="1" algn="l">
              <a:buFont typeface="Arial" pitchFamily="34" charset="0"/>
              <a:buChar char="•"/>
            </a:pPr>
            <a:r>
              <a:rPr lang="en-US" sz="2000" dirty="0" smtClean="0"/>
              <a:t>Comprised of Infra-matter in s orbits (for charge bit), or s &amp; p (for color bit)</a:t>
            </a:r>
          </a:p>
          <a:p>
            <a:pPr algn="l">
              <a:buFont typeface="Arial" pitchFamily="34" charset="0"/>
              <a:buChar char="•"/>
            </a:pPr>
            <a:r>
              <a:rPr lang="en-US" sz="2400" dirty="0" smtClean="0"/>
              <a:t>Infra-matter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Atom</a:t>
            </a:r>
            <a:endParaRPr lang="en-US" sz="2800" dirty="0">
              <a:latin typeface="+mn-lt"/>
            </a:endParaRPr>
          </a:p>
        </p:txBody>
      </p:sp>
      <p:sp>
        <p:nvSpPr>
          <p:cNvPr id="3" name="Subtitle 2"/>
          <p:cNvSpPr>
            <a:spLocks noGrp="1"/>
          </p:cNvSpPr>
          <p:nvPr>
            <p:ph type="subTitle" idx="1"/>
          </p:nvPr>
        </p:nvSpPr>
        <p:spPr>
          <a:xfrm>
            <a:off x="304800" y="914400"/>
            <a:ext cx="8686800" cy="5943600"/>
          </a:xfrm>
        </p:spPr>
        <p:txBody>
          <a:bodyPr>
            <a:normAutofit/>
          </a:bodyPr>
          <a:lstStyle/>
          <a:p>
            <a:pPr algn="l">
              <a:buFont typeface="Arial" pitchFamily="34" charset="0"/>
              <a:buChar char="•"/>
            </a:pPr>
            <a:r>
              <a:rPr lang="en-US" sz="2400" dirty="0" smtClean="0"/>
              <a:t>Comprised of Nuclei &amp; electrons</a:t>
            </a:r>
          </a:p>
          <a:p>
            <a:pPr algn="l">
              <a:buFont typeface="Arial" pitchFamily="34" charset="0"/>
              <a:buChar char="•"/>
            </a:pPr>
            <a:r>
              <a:rPr lang="en-US" sz="2400" dirty="0" smtClean="0"/>
              <a:t>Neutral atom has z electrons, but it can easily be ionized</a:t>
            </a:r>
          </a:p>
          <a:p>
            <a:pPr algn="l">
              <a:buFont typeface="Arial" pitchFamily="34" charset="0"/>
              <a:buChar char="•"/>
            </a:pPr>
            <a:r>
              <a:rPr lang="en-US" sz="2400" dirty="0" smtClean="0"/>
              <a:t>By default, electrons occupy orbit with lowest high point, but can easily be excited into a higher orbit</a:t>
            </a:r>
          </a:p>
          <a:p>
            <a:pPr algn="l">
              <a:buFont typeface="Arial" pitchFamily="34" charset="0"/>
              <a:buChar char="•"/>
            </a:pPr>
            <a:r>
              <a:rPr lang="en-US" sz="2400" dirty="0" smtClean="0"/>
              <a:t>Eccentricity of electron orbit </a:t>
            </a:r>
          </a:p>
          <a:p>
            <a:pPr algn="l">
              <a:buFont typeface="Arial" pitchFamily="34" charset="0"/>
              <a:buChar char="•"/>
            </a:pPr>
            <a:endParaRPr lang="en-US" sz="2400" dirty="0" smtClean="0"/>
          </a:p>
          <a:p>
            <a:pPr algn="l">
              <a:buFont typeface="Arial" pitchFamily="34" charset="0"/>
              <a:buChar char="•"/>
            </a:pPr>
            <a:r>
              <a:rPr lang="en-US" sz="2400" dirty="0" smtClean="0"/>
              <a:t>This gives a high point of  </a:t>
            </a:r>
          </a:p>
          <a:p>
            <a:pPr algn="l">
              <a:buFont typeface="Arial" pitchFamily="34" charset="0"/>
              <a:buChar char="•"/>
            </a:pPr>
            <a:r>
              <a:rPr lang="en-US" sz="2400" dirty="0" smtClean="0"/>
              <a:t>This pattern matches the standard pattern through 7p, after which 5g precedes 8s.</a:t>
            </a:r>
          </a:p>
          <a:p>
            <a:pPr algn="l">
              <a:buFont typeface="Arial" pitchFamily="34" charset="0"/>
              <a:buChar char="•"/>
            </a:pPr>
            <a:r>
              <a:rPr lang="en-US" sz="2400" dirty="0" smtClean="0"/>
              <a:t>High </a:t>
            </a:r>
            <a:r>
              <a:rPr lang="en-US" sz="2400" i="1" dirty="0" smtClean="0"/>
              <a:t>l</a:t>
            </a:r>
            <a:r>
              <a:rPr lang="en-US" sz="2400" dirty="0" smtClean="0"/>
              <a:t> orbits are inserted within the standard pattern frequently after that: h between d and p, i between f and d, j between g and s, etc.</a:t>
            </a:r>
          </a:p>
          <a:p>
            <a:pPr algn="l">
              <a:buFont typeface="Arial" pitchFamily="34" charset="0"/>
              <a:buChar char="•"/>
            </a:pPr>
            <a:r>
              <a:rPr lang="en-US" sz="2400" dirty="0" smtClean="0"/>
              <a:t>An Electron may be added to next s sub-shell to minimize variability in angular momentum. Pairs or a half-shell have constant L</a:t>
            </a:r>
            <a:endParaRPr lang="en-US" sz="2400" dirty="0"/>
          </a:p>
        </p:txBody>
      </p:sp>
      <p:graphicFrame>
        <p:nvGraphicFramePr>
          <p:cNvPr id="3074" name="Object 2"/>
          <p:cNvGraphicFramePr>
            <a:graphicFrameLocks noChangeAspect="1"/>
          </p:cNvGraphicFramePr>
          <p:nvPr/>
        </p:nvGraphicFramePr>
        <p:xfrm>
          <a:off x="4191000" y="2514601"/>
          <a:ext cx="560552" cy="762000"/>
        </p:xfrm>
        <a:graphic>
          <a:graphicData uri="http://schemas.openxmlformats.org/presentationml/2006/ole">
            <p:oleObj spid="_x0000_s27650" name="Equation" r:id="rId3" imgW="317225" imgH="431425" progId="Equation.3">
              <p:embed/>
            </p:oleObj>
          </a:graphicData>
        </a:graphic>
      </p:graphicFrame>
      <p:graphicFrame>
        <p:nvGraphicFramePr>
          <p:cNvPr id="6" name="Object 5"/>
          <p:cNvGraphicFramePr>
            <a:graphicFrameLocks noChangeAspect="1"/>
          </p:cNvGraphicFramePr>
          <p:nvPr/>
        </p:nvGraphicFramePr>
        <p:xfrm>
          <a:off x="3886200" y="3429000"/>
          <a:ext cx="557212" cy="619125"/>
        </p:xfrm>
        <a:graphic>
          <a:graphicData uri="http://schemas.openxmlformats.org/presentationml/2006/ole">
            <p:oleObj spid="_x0000_s27651" name="Equation" r:id="rId4" imgW="482391" imgH="406224"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Nuclei</a:t>
            </a:r>
            <a:endParaRPr lang="en-US" sz="2800" dirty="0">
              <a:latin typeface="+mn-lt"/>
            </a:endParaRPr>
          </a:p>
        </p:txBody>
      </p:sp>
      <p:sp>
        <p:nvSpPr>
          <p:cNvPr id="3" name="Subtitle 2"/>
          <p:cNvSpPr>
            <a:spLocks noGrp="1"/>
          </p:cNvSpPr>
          <p:nvPr>
            <p:ph type="subTitle" idx="1"/>
          </p:nvPr>
        </p:nvSpPr>
        <p:spPr>
          <a:xfrm>
            <a:off x="304800" y="762000"/>
            <a:ext cx="8534400" cy="5867400"/>
          </a:xfrm>
        </p:spPr>
        <p:txBody>
          <a:bodyPr>
            <a:normAutofit/>
          </a:bodyPr>
          <a:lstStyle/>
          <a:p>
            <a:pPr algn="l">
              <a:lnSpc>
                <a:spcPct val="90000"/>
              </a:lnSpc>
              <a:spcBef>
                <a:spcPts val="400"/>
              </a:spcBef>
              <a:buFont typeface="Arial" pitchFamily="34" charset="0"/>
              <a:buChar char="•"/>
            </a:pPr>
            <a:r>
              <a:rPr lang="en-US" sz="2400" dirty="0" smtClean="0"/>
              <a:t>Comprised of Quarks, Di-quarks, and a photon-like shell</a:t>
            </a:r>
          </a:p>
          <a:p>
            <a:pPr algn="l">
              <a:lnSpc>
                <a:spcPct val="90000"/>
              </a:lnSpc>
              <a:spcBef>
                <a:spcPts val="400"/>
              </a:spcBef>
              <a:buFont typeface="Arial" pitchFamily="34" charset="0"/>
              <a:buChar char="•"/>
            </a:pPr>
            <a:r>
              <a:rPr lang="en-US" sz="2400" dirty="0" smtClean="0"/>
              <a:t>Zero net color, but z net charge</a:t>
            </a:r>
          </a:p>
          <a:p>
            <a:pPr algn="l">
              <a:lnSpc>
                <a:spcPct val="90000"/>
              </a:lnSpc>
              <a:spcBef>
                <a:spcPts val="400"/>
              </a:spcBef>
              <a:buFont typeface="Arial" pitchFamily="34" charset="0"/>
              <a:buChar char="•"/>
            </a:pPr>
            <a:r>
              <a:rPr lang="en-US" sz="2400" dirty="0" smtClean="0"/>
              <a:t>Photon-like shell has 3z proto-photons</a:t>
            </a:r>
          </a:p>
          <a:p>
            <a:pPr algn="l">
              <a:lnSpc>
                <a:spcPct val="90000"/>
              </a:lnSpc>
              <a:spcBef>
                <a:spcPts val="400"/>
              </a:spcBef>
              <a:buFont typeface="Arial" pitchFamily="34" charset="0"/>
              <a:buChar char="•"/>
            </a:pPr>
            <a:r>
              <a:rPr lang="en-US" sz="2400" dirty="0" smtClean="0"/>
              <a:t>Typically these are a body centered cubic crystalline structure with an octahedral surface</a:t>
            </a:r>
          </a:p>
          <a:p>
            <a:pPr algn="l">
              <a:lnSpc>
                <a:spcPct val="90000"/>
              </a:lnSpc>
              <a:spcBef>
                <a:spcPts val="400"/>
              </a:spcBef>
              <a:buFont typeface="Arial" pitchFamily="34" charset="0"/>
              <a:buChar char="•"/>
            </a:pPr>
            <a:r>
              <a:rPr lang="en-US" sz="2400" dirty="0" smtClean="0"/>
              <a:t>Small nuclei have a block structure</a:t>
            </a:r>
          </a:p>
          <a:p>
            <a:pPr algn="l">
              <a:lnSpc>
                <a:spcPct val="90000"/>
              </a:lnSpc>
              <a:spcBef>
                <a:spcPts val="400"/>
              </a:spcBef>
              <a:buFont typeface="Arial" pitchFamily="34" charset="0"/>
              <a:buChar char="•"/>
            </a:pPr>
            <a:r>
              <a:rPr lang="en-US" sz="2400" dirty="0" smtClean="0"/>
              <a:t>Very large nuclei have a surface intermediate between octahedral and spherical: a “fluffy” octahedron</a:t>
            </a:r>
          </a:p>
          <a:p>
            <a:pPr algn="l">
              <a:lnSpc>
                <a:spcPct val="90000"/>
              </a:lnSpc>
              <a:spcBef>
                <a:spcPts val="400"/>
              </a:spcBef>
              <a:buFont typeface="Arial" pitchFamily="34" charset="0"/>
              <a:buChar char="•"/>
            </a:pPr>
            <a:r>
              <a:rPr lang="en-US" sz="2400" dirty="0" smtClean="0"/>
              <a:t>Fluffiness serves to minimize difference in charge radius</a:t>
            </a:r>
          </a:p>
          <a:p>
            <a:pPr algn="l">
              <a:lnSpc>
                <a:spcPct val="90000"/>
              </a:lnSpc>
              <a:spcBef>
                <a:spcPts val="400"/>
              </a:spcBef>
              <a:buFont typeface="Arial" pitchFamily="34" charset="0"/>
              <a:buChar char="•"/>
            </a:pPr>
            <a:r>
              <a:rPr lang="en-US" sz="2400" dirty="0" smtClean="0"/>
              <a:t>All charge is at the surface, where a surface sphere is one with less than 6 neighbors</a:t>
            </a:r>
          </a:p>
          <a:p>
            <a:pPr algn="l">
              <a:lnSpc>
                <a:spcPct val="90000"/>
              </a:lnSpc>
              <a:spcBef>
                <a:spcPts val="400"/>
              </a:spcBef>
              <a:buFont typeface="Arial" pitchFamily="34" charset="0"/>
              <a:buChar char="•"/>
            </a:pPr>
            <a:r>
              <a:rPr lang="en-US" sz="2400" dirty="0" smtClean="0"/>
              <a:t>Interior consists of down quarks and up/down di-quarks</a:t>
            </a:r>
          </a:p>
          <a:p>
            <a:pPr algn="l">
              <a:lnSpc>
                <a:spcPct val="90000"/>
              </a:lnSpc>
              <a:spcBef>
                <a:spcPts val="400"/>
              </a:spcBef>
              <a:buFont typeface="Arial" pitchFamily="34" charset="0"/>
              <a:buChar char="•"/>
            </a:pPr>
            <a:r>
              <a:rPr lang="en-US" sz="2400" dirty="0" smtClean="0"/>
              <a:t>Surface is mostly up quarks and up/down di-quarks with a few down quarks distributed to minimize dipole</a:t>
            </a:r>
          </a:p>
          <a:p>
            <a:pPr algn="l">
              <a:lnSpc>
                <a:spcPct val="90000"/>
              </a:lnSpc>
              <a:spcBef>
                <a:spcPts val="400"/>
              </a:spcBef>
              <a:buFont typeface="Arial" pitchFamily="34" charset="0"/>
              <a:buChar char="•"/>
            </a:pPr>
            <a:r>
              <a:rPr lang="en-US" sz="2400" dirty="0" smtClean="0"/>
              <a:t>Each has a single color scheme (red with blue-green shown below), and can only fuse with a nucleus of the same color scheme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sz="2800" dirty="0" smtClean="0"/>
              <a:t>Sample Nuclei</a:t>
            </a:r>
            <a:endParaRPr lang="en-US" sz="2800" dirty="0"/>
          </a:p>
        </p:txBody>
      </p:sp>
      <p:pic>
        <p:nvPicPr>
          <p:cNvPr id="2051" name="Picture 3" descr="C:\Nowhere\Quark\Images\Deuteron-basic-2faces.jpg"/>
          <p:cNvPicPr>
            <a:picLocks noChangeAspect="1" noChangeArrowheads="1"/>
          </p:cNvPicPr>
          <p:nvPr/>
        </p:nvPicPr>
        <p:blipFill>
          <a:blip r:embed="rId2" cstate="print"/>
          <a:srcRect/>
          <a:stretch>
            <a:fillRect/>
          </a:stretch>
        </p:blipFill>
        <p:spPr bwMode="auto">
          <a:xfrm>
            <a:off x="3581400" y="1143000"/>
            <a:ext cx="1457738" cy="838200"/>
          </a:xfrm>
          <a:prstGeom prst="rect">
            <a:avLst/>
          </a:prstGeom>
          <a:noFill/>
        </p:spPr>
      </p:pic>
      <p:pic>
        <p:nvPicPr>
          <p:cNvPr id="2052" name="Picture 4" descr="C:\Nowhere\Quark\Images\Helium4-basic-4faces.jpg"/>
          <p:cNvPicPr>
            <a:picLocks noChangeAspect="1" noChangeArrowheads="1"/>
          </p:cNvPicPr>
          <p:nvPr/>
        </p:nvPicPr>
        <p:blipFill>
          <a:blip r:embed="rId3" cstate="print"/>
          <a:srcRect/>
          <a:stretch>
            <a:fillRect/>
          </a:stretch>
        </p:blipFill>
        <p:spPr bwMode="auto">
          <a:xfrm>
            <a:off x="6858000" y="990600"/>
            <a:ext cx="1219200" cy="1219200"/>
          </a:xfrm>
          <a:prstGeom prst="rect">
            <a:avLst/>
          </a:prstGeom>
          <a:noFill/>
        </p:spPr>
      </p:pic>
      <p:pic>
        <p:nvPicPr>
          <p:cNvPr id="2053" name="Picture 5" descr="C:\Nowhere\Quark\Images\Lithium6-E-1-1-4Faces.jpg"/>
          <p:cNvPicPr>
            <a:picLocks noChangeAspect="1" noChangeArrowheads="1"/>
          </p:cNvPicPr>
          <p:nvPr/>
        </p:nvPicPr>
        <p:blipFill>
          <a:blip r:embed="rId4" cstate="print"/>
          <a:srcRect/>
          <a:stretch>
            <a:fillRect/>
          </a:stretch>
        </p:blipFill>
        <p:spPr bwMode="auto">
          <a:xfrm>
            <a:off x="914400" y="2362200"/>
            <a:ext cx="1143000" cy="1128371"/>
          </a:xfrm>
          <a:prstGeom prst="rect">
            <a:avLst/>
          </a:prstGeom>
          <a:noFill/>
        </p:spPr>
      </p:pic>
      <p:pic>
        <p:nvPicPr>
          <p:cNvPr id="2054" name="Picture 6" descr="C:\Nowhere\Quark\Images\Boron10-basic-4faces.jpg"/>
          <p:cNvPicPr>
            <a:picLocks noChangeAspect="1" noChangeArrowheads="1"/>
          </p:cNvPicPr>
          <p:nvPr/>
        </p:nvPicPr>
        <p:blipFill>
          <a:blip r:embed="rId5" cstate="print"/>
          <a:srcRect/>
          <a:stretch>
            <a:fillRect/>
          </a:stretch>
        </p:blipFill>
        <p:spPr bwMode="auto">
          <a:xfrm>
            <a:off x="3505200" y="2362200"/>
            <a:ext cx="1625301" cy="1241425"/>
          </a:xfrm>
          <a:prstGeom prst="rect">
            <a:avLst/>
          </a:prstGeom>
          <a:noFill/>
        </p:spPr>
      </p:pic>
      <p:pic>
        <p:nvPicPr>
          <p:cNvPr id="2055" name="Picture 7" descr="C:\Nowhere\Quark\Images\Oxygen16-basic-4faces.jpg"/>
          <p:cNvPicPr>
            <a:picLocks noChangeAspect="1" noChangeArrowheads="1"/>
          </p:cNvPicPr>
          <p:nvPr/>
        </p:nvPicPr>
        <p:blipFill>
          <a:blip r:embed="rId6" cstate="print"/>
          <a:srcRect/>
          <a:stretch>
            <a:fillRect/>
          </a:stretch>
        </p:blipFill>
        <p:spPr bwMode="auto">
          <a:xfrm>
            <a:off x="6781800" y="2438400"/>
            <a:ext cx="1382424" cy="1371600"/>
          </a:xfrm>
          <a:prstGeom prst="rect">
            <a:avLst/>
          </a:prstGeom>
          <a:noFill/>
        </p:spPr>
      </p:pic>
      <p:pic>
        <p:nvPicPr>
          <p:cNvPr id="2057" name="Picture 9" descr="C:\Nowhere\Quark\Images\Flourine19-4Faces2.jpg"/>
          <p:cNvPicPr>
            <a:picLocks noChangeAspect="1" noChangeArrowheads="1"/>
          </p:cNvPicPr>
          <p:nvPr/>
        </p:nvPicPr>
        <p:blipFill>
          <a:blip r:embed="rId7" cstate="print"/>
          <a:srcRect/>
          <a:stretch>
            <a:fillRect/>
          </a:stretch>
        </p:blipFill>
        <p:spPr bwMode="auto">
          <a:xfrm>
            <a:off x="838200" y="3962400"/>
            <a:ext cx="1326497" cy="1255713"/>
          </a:xfrm>
          <a:prstGeom prst="rect">
            <a:avLst/>
          </a:prstGeom>
          <a:noFill/>
        </p:spPr>
      </p:pic>
      <p:pic>
        <p:nvPicPr>
          <p:cNvPr id="2058" name="Picture 10" descr="C:\Nowhere\Quark\Images\Silicon28-basic-4faces.jpg"/>
          <p:cNvPicPr>
            <a:picLocks noChangeAspect="1" noChangeArrowheads="1"/>
          </p:cNvPicPr>
          <p:nvPr/>
        </p:nvPicPr>
        <p:blipFill>
          <a:blip r:embed="rId8" cstate="print"/>
          <a:srcRect/>
          <a:stretch>
            <a:fillRect/>
          </a:stretch>
        </p:blipFill>
        <p:spPr bwMode="auto">
          <a:xfrm>
            <a:off x="3505200" y="3886200"/>
            <a:ext cx="1558654" cy="1331913"/>
          </a:xfrm>
          <a:prstGeom prst="rect">
            <a:avLst/>
          </a:prstGeom>
          <a:noFill/>
        </p:spPr>
      </p:pic>
      <p:pic>
        <p:nvPicPr>
          <p:cNvPr id="2059" name="Picture 11" descr="C:\Nowhere\Quark\Images\Calcium40-basic-4faces.jpg"/>
          <p:cNvPicPr>
            <a:picLocks noChangeAspect="1" noChangeArrowheads="1"/>
          </p:cNvPicPr>
          <p:nvPr/>
        </p:nvPicPr>
        <p:blipFill>
          <a:blip r:embed="rId9" cstate="print"/>
          <a:srcRect/>
          <a:stretch>
            <a:fillRect/>
          </a:stretch>
        </p:blipFill>
        <p:spPr bwMode="auto">
          <a:xfrm>
            <a:off x="6858000" y="4038600"/>
            <a:ext cx="1371600" cy="1346551"/>
          </a:xfrm>
          <a:prstGeom prst="rect">
            <a:avLst/>
          </a:prstGeom>
          <a:noFill/>
        </p:spPr>
      </p:pic>
      <p:pic>
        <p:nvPicPr>
          <p:cNvPr id="2060" name="Picture 12" descr="C:\Nowhere\Quark\Images\Chlorine44-4Faces.jpg"/>
          <p:cNvPicPr>
            <a:picLocks noChangeAspect="1" noChangeArrowheads="1"/>
          </p:cNvPicPr>
          <p:nvPr/>
        </p:nvPicPr>
        <p:blipFill>
          <a:blip r:embed="rId10" cstate="print"/>
          <a:srcRect/>
          <a:stretch>
            <a:fillRect/>
          </a:stretch>
        </p:blipFill>
        <p:spPr bwMode="auto">
          <a:xfrm>
            <a:off x="914400" y="5486400"/>
            <a:ext cx="1231900" cy="1210931"/>
          </a:xfrm>
          <a:prstGeom prst="rect">
            <a:avLst/>
          </a:prstGeom>
          <a:noFill/>
        </p:spPr>
      </p:pic>
      <p:pic>
        <p:nvPicPr>
          <p:cNvPr id="2061" name="Picture 13" descr="C:\Nowhere\Quark\Images\Nickel60-basic-4Faces.jpg"/>
          <p:cNvPicPr>
            <a:picLocks noChangeAspect="1" noChangeArrowheads="1"/>
          </p:cNvPicPr>
          <p:nvPr/>
        </p:nvPicPr>
        <p:blipFill>
          <a:blip r:embed="rId11" cstate="print"/>
          <a:srcRect/>
          <a:stretch>
            <a:fillRect/>
          </a:stretch>
        </p:blipFill>
        <p:spPr bwMode="auto">
          <a:xfrm>
            <a:off x="3505200" y="5334000"/>
            <a:ext cx="1594087" cy="1371600"/>
          </a:xfrm>
          <a:prstGeom prst="rect">
            <a:avLst/>
          </a:prstGeom>
          <a:noFill/>
        </p:spPr>
      </p:pic>
      <p:pic>
        <p:nvPicPr>
          <p:cNvPr id="2062" name="Picture 14" descr="C:\Nowhere\Quark\Images\Krypton80-basic-4faces.jpg"/>
          <p:cNvPicPr>
            <a:picLocks noChangeAspect="1" noChangeArrowheads="1"/>
          </p:cNvPicPr>
          <p:nvPr/>
        </p:nvPicPr>
        <p:blipFill>
          <a:blip r:embed="rId12" cstate="print"/>
          <a:srcRect/>
          <a:stretch>
            <a:fillRect/>
          </a:stretch>
        </p:blipFill>
        <p:spPr bwMode="auto">
          <a:xfrm>
            <a:off x="6934200" y="5410200"/>
            <a:ext cx="1295400" cy="1285257"/>
          </a:xfrm>
          <a:prstGeom prst="rect">
            <a:avLst/>
          </a:prstGeom>
          <a:noFill/>
        </p:spPr>
      </p:pic>
      <p:pic>
        <p:nvPicPr>
          <p:cNvPr id="1026" name="Picture 2" descr="C:\Nowhere\Quark\Images\Proton-4Faces.jpg"/>
          <p:cNvPicPr>
            <a:picLocks noChangeAspect="1" noChangeArrowheads="1"/>
          </p:cNvPicPr>
          <p:nvPr/>
        </p:nvPicPr>
        <p:blipFill>
          <a:blip r:embed="rId13" cstate="print"/>
          <a:srcRect/>
          <a:stretch>
            <a:fillRect/>
          </a:stretch>
        </p:blipFill>
        <p:spPr bwMode="auto">
          <a:xfrm>
            <a:off x="1066799" y="1219200"/>
            <a:ext cx="862769" cy="838200"/>
          </a:xfrm>
          <a:prstGeom prst="rect">
            <a:avLst/>
          </a:prstGeom>
          <a:noFill/>
        </p:spPr>
      </p:pic>
      <p:sp>
        <p:nvSpPr>
          <p:cNvPr id="17" name="TextBox 16"/>
          <p:cNvSpPr txBox="1"/>
          <p:nvPr/>
        </p:nvSpPr>
        <p:spPr>
          <a:xfrm>
            <a:off x="762000" y="914400"/>
            <a:ext cx="1371600" cy="369332"/>
          </a:xfrm>
          <a:prstGeom prst="rect">
            <a:avLst/>
          </a:prstGeom>
          <a:noFill/>
        </p:spPr>
        <p:txBody>
          <a:bodyPr wrap="square" rtlCol="0">
            <a:spAutoFit/>
          </a:bodyPr>
          <a:lstStyle/>
          <a:p>
            <a:r>
              <a:rPr lang="en-US" dirty="0" smtClean="0"/>
              <a:t>1x1x2: H-1</a:t>
            </a:r>
            <a:endParaRPr lang="en-US" dirty="0"/>
          </a:p>
        </p:txBody>
      </p:sp>
      <p:sp>
        <p:nvSpPr>
          <p:cNvPr id="18" name="TextBox 17"/>
          <p:cNvSpPr txBox="1"/>
          <p:nvPr/>
        </p:nvSpPr>
        <p:spPr>
          <a:xfrm>
            <a:off x="3581400" y="838200"/>
            <a:ext cx="1447800" cy="381000"/>
          </a:xfrm>
          <a:prstGeom prst="rect">
            <a:avLst/>
          </a:prstGeom>
          <a:noFill/>
        </p:spPr>
        <p:txBody>
          <a:bodyPr wrap="square" rtlCol="0">
            <a:spAutoFit/>
          </a:bodyPr>
          <a:lstStyle/>
          <a:p>
            <a:r>
              <a:rPr lang="en-US" dirty="0" smtClean="0"/>
              <a:t>1x2x2: H-2</a:t>
            </a:r>
            <a:endParaRPr lang="en-US" dirty="0"/>
          </a:p>
        </p:txBody>
      </p:sp>
      <p:sp>
        <p:nvSpPr>
          <p:cNvPr id="19" name="TextBox 18"/>
          <p:cNvSpPr txBox="1"/>
          <p:nvPr/>
        </p:nvSpPr>
        <p:spPr>
          <a:xfrm>
            <a:off x="6781800" y="609600"/>
            <a:ext cx="1447800" cy="369332"/>
          </a:xfrm>
          <a:prstGeom prst="rect">
            <a:avLst/>
          </a:prstGeom>
          <a:noFill/>
        </p:spPr>
        <p:txBody>
          <a:bodyPr wrap="square" rtlCol="0">
            <a:spAutoFit/>
          </a:bodyPr>
          <a:lstStyle/>
          <a:p>
            <a:r>
              <a:rPr lang="en-US" dirty="0" smtClean="0"/>
              <a:t>2x2x2: He-4</a:t>
            </a:r>
            <a:endParaRPr lang="en-US" dirty="0"/>
          </a:p>
        </p:txBody>
      </p:sp>
      <p:sp>
        <p:nvSpPr>
          <p:cNvPr id="20" name="TextBox 19"/>
          <p:cNvSpPr txBox="1"/>
          <p:nvPr/>
        </p:nvSpPr>
        <p:spPr>
          <a:xfrm>
            <a:off x="304800" y="1371600"/>
            <a:ext cx="609600" cy="381000"/>
          </a:xfrm>
          <a:prstGeom prst="rect">
            <a:avLst/>
          </a:prstGeom>
          <a:noFill/>
        </p:spPr>
        <p:txBody>
          <a:bodyPr wrap="square" rtlCol="0">
            <a:spAutoFit/>
          </a:bodyPr>
          <a:lstStyle/>
          <a:p>
            <a:r>
              <a:rPr lang="en-US" dirty="0" smtClean="0"/>
              <a:t>L1</a:t>
            </a:r>
            <a:endParaRPr lang="en-US" dirty="0"/>
          </a:p>
        </p:txBody>
      </p:sp>
      <p:sp>
        <p:nvSpPr>
          <p:cNvPr id="21" name="TextBox 20"/>
          <p:cNvSpPr txBox="1"/>
          <p:nvPr/>
        </p:nvSpPr>
        <p:spPr>
          <a:xfrm>
            <a:off x="228600" y="2743200"/>
            <a:ext cx="685800" cy="369332"/>
          </a:xfrm>
          <a:prstGeom prst="rect">
            <a:avLst/>
          </a:prstGeom>
          <a:noFill/>
        </p:spPr>
        <p:txBody>
          <a:bodyPr wrap="square" rtlCol="0">
            <a:spAutoFit/>
          </a:bodyPr>
          <a:lstStyle/>
          <a:p>
            <a:r>
              <a:rPr lang="en-US" dirty="0" smtClean="0"/>
              <a:t>L2</a:t>
            </a:r>
            <a:endParaRPr lang="en-US" dirty="0"/>
          </a:p>
        </p:txBody>
      </p:sp>
      <p:sp>
        <p:nvSpPr>
          <p:cNvPr id="22" name="TextBox 21"/>
          <p:cNvSpPr txBox="1"/>
          <p:nvPr/>
        </p:nvSpPr>
        <p:spPr>
          <a:xfrm>
            <a:off x="228600" y="4343400"/>
            <a:ext cx="685800" cy="369332"/>
          </a:xfrm>
          <a:prstGeom prst="rect">
            <a:avLst/>
          </a:prstGeom>
          <a:noFill/>
        </p:spPr>
        <p:txBody>
          <a:bodyPr wrap="square" rtlCol="0">
            <a:spAutoFit/>
          </a:bodyPr>
          <a:lstStyle/>
          <a:p>
            <a:r>
              <a:rPr lang="en-US" dirty="0" smtClean="0"/>
              <a:t>L3</a:t>
            </a:r>
            <a:endParaRPr lang="en-US" dirty="0"/>
          </a:p>
        </p:txBody>
      </p:sp>
      <p:sp>
        <p:nvSpPr>
          <p:cNvPr id="23" name="TextBox 22"/>
          <p:cNvSpPr txBox="1"/>
          <p:nvPr/>
        </p:nvSpPr>
        <p:spPr>
          <a:xfrm>
            <a:off x="152400" y="5867400"/>
            <a:ext cx="762000" cy="369332"/>
          </a:xfrm>
          <a:prstGeom prst="rect">
            <a:avLst/>
          </a:prstGeom>
          <a:noFill/>
        </p:spPr>
        <p:txBody>
          <a:bodyPr wrap="square" rtlCol="0">
            <a:spAutoFit/>
          </a:bodyPr>
          <a:lstStyle/>
          <a:p>
            <a:r>
              <a:rPr lang="en-US" dirty="0" smtClean="0"/>
              <a:t>L4</a:t>
            </a:r>
            <a:endParaRPr lang="en-US" dirty="0"/>
          </a:p>
        </p:txBody>
      </p:sp>
      <p:sp>
        <p:nvSpPr>
          <p:cNvPr id="24" name="TextBox 23"/>
          <p:cNvSpPr txBox="1"/>
          <p:nvPr/>
        </p:nvSpPr>
        <p:spPr>
          <a:xfrm>
            <a:off x="1828800" y="2362200"/>
            <a:ext cx="609600" cy="381000"/>
          </a:xfrm>
          <a:prstGeom prst="rect">
            <a:avLst/>
          </a:prstGeom>
          <a:noFill/>
        </p:spPr>
        <p:txBody>
          <a:bodyPr wrap="square" rtlCol="0">
            <a:spAutoFit/>
          </a:bodyPr>
          <a:lstStyle/>
          <a:p>
            <a:r>
              <a:rPr lang="en-US" dirty="0" smtClean="0"/>
              <a:t>Li-6</a:t>
            </a:r>
            <a:endParaRPr lang="en-US" dirty="0"/>
          </a:p>
        </p:txBody>
      </p:sp>
      <p:sp>
        <p:nvSpPr>
          <p:cNvPr id="25" name="TextBox 24"/>
          <p:cNvSpPr txBox="1"/>
          <p:nvPr/>
        </p:nvSpPr>
        <p:spPr>
          <a:xfrm>
            <a:off x="4800600" y="2362200"/>
            <a:ext cx="838200" cy="381000"/>
          </a:xfrm>
          <a:prstGeom prst="rect">
            <a:avLst/>
          </a:prstGeom>
          <a:noFill/>
        </p:spPr>
        <p:txBody>
          <a:bodyPr wrap="square" rtlCol="0">
            <a:spAutoFit/>
          </a:bodyPr>
          <a:lstStyle/>
          <a:p>
            <a:r>
              <a:rPr lang="en-US" dirty="0" smtClean="0"/>
              <a:t>B-10</a:t>
            </a:r>
            <a:endParaRPr lang="en-US" dirty="0"/>
          </a:p>
        </p:txBody>
      </p:sp>
      <p:sp>
        <p:nvSpPr>
          <p:cNvPr id="26" name="TextBox 25"/>
          <p:cNvSpPr txBox="1"/>
          <p:nvPr/>
        </p:nvSpPr>
        <p:spPr>
          <a:xfrm>
            <a:off x="8001000" y="2362200"/>
            <a:ext cx="762000" cy="381000"/>
          </a:xfrm>
          <a:prstGeom prst="rect">
            <a:avLst/>
          </a:prstGeom>
          <a:noFill/>
        </p:spPr>
        <p:txBody>
          <a:bodyPr wrap="square" rtlCol="0">
            <a:spAutoFit/>
          </a:bodyPr>
          <a:lstStyle/>
          <a:p>
            <a:r>
              <a:rPr lang="en-US" dirty="0" smtClean="0"/>
              <a:t>O-16</a:t>
            </a:r>
            <a:endParaRPr lang="en-US" dirty="0"/>
          </a:p>
        </p:txBody>
      </p:sp>
      <p:sp>
        <p:nvSpPr>
          <p:cNvPr id="27" name="TextBox 26"/>
          <p:cNvSpPr txBox="1"/>
          <p:nvPr/>
        </p:nvSpPr>
        <p:spPr>
          <a:xfrm>
            <a:off x="1905000" y="3962400"/>
            <a:ext cx="762000" cy="381000"/>
          </a:xfrm>
          <a:prstGeom prst="rect">
            <a:avLst/>
          </a:prstGeom>
          <a:noFill/>
        </p:spPr>
        <p:txBody>
          <a:bodyPr wrap="square" rtlCol="0">
            <a:spAutoFit/>
          </a:bodyPr>
          <a:lstStyle/>
          <a:p>
            <a:r>
              <a:rPr lang="en-US" dirty="0" smtClean="0"/>
              <a:t>F-19</a:t>
            </a:r>
            <a:endParaRPr lang="en-US" dirty="0"/>
          </a:p>
        </p:txBody>
      </p:sp>
      <p:sp>
        <p:nvSpPr>
          <p:cNvPr id="28" name="TextBox 27"/>
          <p:cNvSpPr txBox="1"/>
          <p:nvPr/>
        </p:nvSpPr>
        <p:spPr>
          <a:xfrm>
            <a:off x="4724400" y="3886200"/>
            <a:ext cx="838200" cy="381000"/>
          </a:xfrm>
          <a:prstGeom prst="rect">
            <a:avLst/>
          </a:prstGeom>
          <a:noFill/>
        </p:spPr>
        <p:txBody>
          <a:bodyPr wrap="square" rtlCol="0">
            <a:spAutoFit/>
          </a:bodyPr>
          <a:lstStyle/>
          <a:p>
            <a:r>
              <a:rPr lang="en-US" dirty="0" smtClean="0"/>
              <a:t>Si-28</a:t>
            </a:r>
            <a:endParaRPr lang="en-US" dirty="0"/>
          </a:p>
        </p:txBody>
      </p:sp>
      <p:sp>
        <p:nvSpPr>
          <p:cNvPr id="29" name="TextBox 28"/>
          <p:cNvSpPr txBox="1"/>
          <p:nvPr/>
        </p:nvSpPr>
        <p:spPr>
          <a:xfrm>
            <a:off x="8077200" y="3962400"/>
            <a:ext cx="762000" cy="369332"/>
          </a:xfrm>
          <a:prstGeom prst="rect">
            <a:avLst/>
          </a:prstGeom>
          <a:noFill/>
        </p:spPr>
        <p:txBody>
          <a:bodyPr wrap="square" rtlCol="0">
            <a:spAutoFit/>
          </a:bodyPr>
          <a:lstStyle/>
          <a:p>
            <a:r>
              <a:rPr lang="en-US" dirty="0" smtClean="0"/>
              <a:t>Ca-40</a:t>
            </a:r>
            <a:endParaRPr lang="en-US" dirty="0"/>
          </a:p>
        </p:txBody>
      </p:sp>
      <p:sp>
        <p:nvSpPr>
          <p:cNvPr id="30" name="TextBox 29"/>
          <p:cNvSpPr txBox="1"/>
          <p:nvPr/>
        </p:nvSpPr>
        <p:spPr>
          <a:xfrm>
            <a:off x="4724400" y="5334000"/>
            <a:ext cx="914400" cy="381000"/>
          </a:xfrm>
          <a:prstGeom prst="rect">
            <a:avLst/>
          </a:prstGeom>
          <a:noFill/>
        </p:spPr>
        <p:txBody>
          <a:bodyPr wrap="square" rtlCol="0">
            <a:spAutoFit/>
          </a:bodyPr>
          <a:lstStyle/>
          <a:p>
            <a:r>
              <a:rPr lang="en-US" dirty="0" smtClean="0"/>
              <a:t>Ni-60</a:t>
            </a:r>
            <a:endParaRPr lang="en-US" dirty="0"/>
          </a:p>
        </p:txBody>
      </p:sp>
      <p:sp>
        <p:nvSpPr>
          <p:cNvPr id="31" name="TextBox 30"/>
          <p:cNvSpPr txBox="1"/>
          <p:nvPr/>
        </p:nvSpPr>
        <p:spPr>
          <a:xfrm>
            <a:off x="8077200" y="5334000"/>
            <a:ext cx="914400" cy="369332"/>
          </a:xfrm>
          <a:prstGeom prst="rect">
            <a:avLst/>
          </a:prstGeom>
          <a:noFill/>
        </p:spPr>
        <p:txBody>
          <a:bodyPr wrap="square" rtlCol="0">
            <a:spAutoFit/>
          </a:bodyPr>
          <a:lstStyle/>
          <a:p>
            <a:r>
              <a:rPr lang="en-US" dirty="0" smtClean="0"/>
              <a:t>Kr-80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latin typeface="+mn-lt"/>
              </a:rPr>
              <a:t>Color Schemes</a:t>
            </a:r>
            <a:endParaRPr lang="en-US" sz="2800" dirty="0">
              <a:latin typeface="+mn-lt"/>
            </a:endParaRPr>
          </a:p>
        </p:txBody>
      </p:sp>
      <p:pic>
        <p:nvPicPr>
          <p:cNvPr id="1026" name="Picture 2" descr="C:\Nowhere\Quark\Images\Helium4-basic.jpg"/>
          <p:cNvPicPr>
            <a:picLocks noChangeAspect="1" noChangeArrowheads="1"/>
          </p:cNvPicPr>
          <p:nvPr/>
        </p:nvPicPr>
        <p:blipFill>
          <a:blip r:embed="rId2" cstate="print"/>
          <a:srcRect/>
          <a:stretch>
            <a:fillRect/>
          </a:stretch>
        </p:blipFill>
        <p:spPr bwMode="auto">
          <a:xfrm>
            <a:off x="152400" y="1676400"/>
            <a:ext cx="2733922" cy="2743200"/>
          </a:xfrm>
          <a:prstGeom prst="rect">
            <a:avLst/>
          </a:prstGeom>
          <a:noFill/>
        </p:spPr>
      </p:pic>
      <p:pic>
        <p:nvPicPr>
          <p:cNvPr id="1027" name="Picture 3" descr="C:\Nowhere\Quark\Images\Helium4-RBGtest2.jpg"/>
          <p:cNvPicPr>
            <a:picLocks noChangeAspect="1" noChangeArrowheads="1"/>
          </p:cNvPicPr>
          <p:nvPr/>
        </p:nvPicPr>
        <p:blipFill>
          <a:blip r:embed="rId3" cstate="print"/>
          <a:srcRect/>
          <a:stretch>
            <a:fillRect/>
          </a:stretch>
        </p:blipFill>
        <p:spPr bwMode="auto">
          <a:xfrm>
            <a:off x="3142140" y="1676400"/>
            <a:ext cx="2527927" cy="2743200"/>
          </a:xfrm>
          <a:prstGeom prst="rect">
            <a:avLst/>
          </a:prstGeom>
          <a:noFill/>
        </p:spPr>
      </p:pic>
      <p:pic>
        <p:nvPicPr>
          <p:cNvPr id="1028" name="Picture 4" descr="C:\Nowhere\Quark\Images\Helium4-RBGtest3.jpg"/>
          <p:cNvPicPr>
            <a:picLocks noChangeAspect="1" noChangeArrowheads="1"/>
          </p:cNvPicPr>
          <p:nvPr/>
        </p:nvPicPr>
        <p:blipFill>
          <a:blip r:embed="rId4" cstate="print"/>
          <a:srcRect/>
          <a:stretch>
            <a:fillRect/>
          </a:stretch>
        </p:blipFill>
        <p:spPr bwMode="auto">
          <a:xfrm>
            <a:off x="6096000" y="1676399"/>
            <a:ext cx="2702905" cy="2743200"/>
          </a:xfrm>
          <a:prstGeom prst="rect">
            <a:avLst/>
          </a:prstGeom>
          <a:noFill/>
        </p:spPr>
      </p:pic>
      <p:sp>
        <p:nvSpPr>
          <p:cNvPr id="7" name="TextBox 6"/>
          <p:cNvSpPr txBox="1"/>
          <p:nvPr/>
        </p:nvSpPr>
        <p:spPr>
          <a:xfrm>
            <a:off x="228600" y="4572000"/>
            <a:ext cx="2438400" cy="646331"/>
          </a:xfrm>
          <a:prstGeom prst="rect">
            <a:avLst/>
          </a:prstGeom>
          <a:noFill/>
        </p:spPr>
        <p:txBody>
          <a:bodyPr wrap="square" rtlCol="0">
            <a:spAutoFit/>
          </a:bodyPr>
          <a:lstStyle/>
          <a:p>
            <a:r>
              <a:rPr lang="en-US" dirty="0" smtClean="0"/>
              <a:t>Red quarks, blue-green diquarks</a:t>
            </a:r>
            <a:endParaRPr lang="en-US" dirty="0"/>
          </a:p>
        </p:txBody>
      </p:sp>
      <p:sp>
        <p:nvSpPr>
          <p:cNvPr id="8" name="TextBox 7"/>
          <p:cNvSpPr txBox="1"/>
          <p:nvPr/>
        </p:nvSpPr>
        <p:spPr>
          <a:xfrm>
            <a:off x="3429000" y="4572000"/>
            <a:ext cx="2286000" cy="646331"/>
          </a:xfrm>
          <a:prstGeom prst="rect">
            <a:avLst/>
          </a:prstGeom>
          <a:noFill/>
        </p:spPr>
        <p:txBody>
          <a:bodyPr wrap="square" rtlCol="0">
            <a:spAutoFit/>
          </a:bodyPr>
          <a:lstStyle/>
          <a:p>
            <a:r>
              <a:rPr lang="en-US" dirty="0" smtClean="0"/>
              <a:t>Green quarks, red-blue diquarks</a:t>
            </a:r>
            <a:endParaRPr lang="en-US" dirty="0"/>
          </a:p>
        </p:txBody>
      </p:sp>
      <p:sp>
        <p:nvSpPr>
          <p:cNvPr id="9" name="TextBox 8"/>
          <p:cNvSpPr txBox="1"/>
          <p:nvPr/>
        </p:nvSpPr>
        <p:spPr>
          <a:xfrm>
            <a:off x="6324600" y="4572000"/>
            <a:ext cx="2590800" cy="646331"/>
          </a:xfrm>
          <a:prstGeom prst="rect">
            <a:avLst/>
          </a:prstGeom>
          <a:noFill/>
        </p:spPr>
        <p:txBody>
          <a:bodyPr wrap="square" rtlCol="0">
            <a:spAutoFit/>
          </a:bodyPr>
          <a:lstStyle/>
          <a:p>
            <a:r>
              <a:rPr lang="en-US" dirty="0" smtClean="0"/>
              <a:t>Blue quarks, red-green diquarks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Quarks &amp; Di-Quarks</a:t>
            </a:r>
            <a:endParaRPr lang="en-US" sz="2800" dirty="0">
              <a:latin typeface="+mn-lt"/>
            </a:endParaRPr>
          </a:p>
        </p:txBody>
      </p:sp>
      <p:sp>
        <p:nvSpPr>
          <p:cNvPr id="3" name="Subtitle 2"/>
          <p:cNvSpPr>
            <a:spLocks noGrp="1"/>
          </p:cNvSpPr>
          <p:nvPr>
            <p:ph type="subTitle" idx="1"/>
          </p:nvPr>
        </p:nvSpPr>
        <p:spPr>
          <a:xfrm>
            <a:off x="76200" y="838200"/>
            <a:ext cx="8915400" cy="5867400"/>
          </a:xfrm>
        </p:spPr>
        <p:txBody>
          <a:bodyPr>
            <a:normAutofit/>
          </a:bodyPr>
          <a:lstStyle/>
          <a:p>
            <a:pPr algn="l">
              <a:lnSpc>
                <a:spcPct val="90000"/>
              </a:lnSpc>
              <a:spcBef>
                <a:spcPts val="400"/>
              </a:spcBef>
              <a:buFont typeface="Arial" pitchFamily="34" charset="0"/>
              <a:buChar char="•"/>
            </a:pPr>
            <a:r>
              <a:rPr lang="en-US" sz="2400" dirty="0" smtClean="0"/>
              <a:t>Comprised of proto-matter &amp; gravitons</a:t>
            </a:r>
          </a:p>
          <a:p>
            <a:pPr algn="l">
              <a:lnSpc>
                <a:spcPct val="90000"/>
              </a:lnSpc>
              <a:spcBef>
                <a:spcPts val="400"/>
              </a:spcBef>
              <a:buFont typeface="Arial" pitchFamily="34" charset="0"/>
              <a:buChar char="•"/>
            </a:pPr>
            <a:r>
              <a:rPr lang="en-US" sz="2400" dirty="0" smtClean="0"/>
              <a:t>In the wild each has net color and net charge, so very high energy</a:t>
            </a:r>
          </a:p>
          <a:p>
            <a:pPr algn="l">
              <a:lnSpc>
                <a:spcPct val="90000"/>
              </a:lnSpc>
              <a:spcBef>
                <a:spcPts val="400"/>
              </a:spcBef>
              <a:buFont typeface="Arial" pitchFamily="34" charset="0"/>
              <a:buChar char="•"/>
            </a:pPr>
            <a:r>
              <a:rPr lang="en-US" sz="2400" dirty="0" smtClean="0"/>
              <a:t>Di-quarks have 2 proto-quarks, 2 proto-pions, 2 gravitons, &amp; 0-4 proto-photons</a:t>
            </a:r>
          </a:p>
          <a:p>
            <a:pPr algn="l">
              <a:lnSpc>
                <a:spcPct val="90000"/>
              </a:lnSpc>
              <a:spcBef>
                <a:spcPts val="400"/>
              </a:spcBef>
              <a:buFont typeface="Arial" pitchFamily="34" charset="0"/>
              <a:buChar char="•"/>
            </a:pPr>
            <a:r>
              <a:rPr lang="en-US" sz="2400" dirty="0" smtClean="0"/>
              <a:t>Quarks have 1 proto-quark, 1 proto-pion, 2 gravitons &amp; 0-2 proto-photons</a:t>
            </a:r>
          </a:p>
          <a:p>
            <a:pPr algn="l">
              <a:lnSpc>
                <a:spcPct val="90000"/>
              </a:lnSpc>
              <a:spcBef>
                <a:spcPts val="400"/>
              </a:spcBef>
              <a:buFont typeface="Arial" pitchFamily="34" charset="0"/>
              <a:buChar char="•"/>
            </a:pPr>
            <a:r>
              <a:rPr lang="en-US" sz="2400" dirty="0" smtClean="0"/>
              <a:t>In the nucleus, there are up</a:t>
            </a:r>
            <a:r>
              <a:rPr lang="en-US" sz="2400" b="1" dirty="0" smtClean="0"/>
              <a:t>/</a:t>
            </a:r>
            <a:r>
              <a:rPr lang="en-US" sz="2400" dirty="0" smtClean="0"/>
              <a:t>down di-quarks, each containing a proto-up &amp; a proto-down</a:t>
            </a:r>
          </a:p>
          <a:p>
            <a:pPr algn="l">
              <a:lnSpc>
                <a:spcPct val="90000"/>
              </a:lnSpc>
              <a:spcBef>
                <a:spcPts val="400"/>
              </a:spcBef>
              <a:buFont typeface="Arial" pitchFamily="34" charset="0"/>
              <a:buChar char="•"/>
            </a:pPr>
            <a:r>
              <a:rPr lang="en-US" sz="2400" dirty="0" smtClean="0"/>
              <a:t>Other combination di-quarks occur in other baryons (up</a:t>
            </a:r>
            <a:r>
              <a:rPr lang="en-US" sz="2400" b="1" dirty="0" smtClean="0"/>
              <a:t>/</a:t>
            </a:r>
            <a:r>
              <a:rPr lang="en-US" sz="2400" dirty="0" smtClean="0"/>
              <a:t>up or down</a:t>
            </a:r>
            <a:r>
              <a:rPr lang="en-US" sz="2400" b="1" dirty="0" smtClean="0"/>
              <a:t>/</a:t>
            </a:r>
            <a:r>
              <a:rPr lang="en-US" sz="2400" dirty="0" smtClean="0"/>
              <a:t>down in the delta, for example)</a:t>
            </a:r>
          </a:p>
          <a:p>
            <a:pPr algn="l">
              <a:lnSpc>
                <a:spcPct val="90000"/>
              </a:lnSpc>
              <a:spcBef>
                <a:spcPts val="400"/>
              </a:spcBef>
              <a:buFont typeface="Arial" pitchFamily="34" charset="0"/>
              <a:buChar char="•"/>
            </a:pPr>
            <a:r>
              <a:rPr lang="en-US" sz="2400" dirty="0" smtClean="0"/>
              <a:t>In the wild, or matched to a down quark, or interior to a nucleus, an up/down di-quark has 1 proto-photon</a:t>
            </a:r>
          </a:p>
          <a:p>
            <a:pPr algn="l">
              <a:lnSpc>
                <a:spcPct val="90000"/>
              </a:lnSpc>
              <a:spcBef>
                <a:spcPts val="400"/>
              </a:spcBef>
              <a:buFont typeface="Arial" pitchFamily="34" charset="0"/>
              <a:buChar char="•"/>
            </a:pPr>
            <a:r>
              <a:rPr lang="en-US" sz="2400" dirty="0" smtClean="0"/>
              <a:t>The down (or strange or beauty) quark has 1 proto-photon</a:t>
            </a:r>
          </a:p>
          <a:p>
            <a:pPr algn="l">
              <a:lnSpc>
                <a:spcPct val="90000"/>
              </a:lnSpc>
              <a:spcBef>
                <a:spcPts val="400"/>
              </a:spcBef>
              <a:buFont typeface="Arial" pitchFamily="34" charset="0"/>
              <a:buChar char="•"/>
            </a:pPr>
            <a:r>
              <a:rPr lang="en-US" sz="2400" dirty="0" smtClean="0"/>
              <a:t>In the wild, the up (or charm or truth) quark has 2 proto-photons</a:t>
            </a:r>
          </a:p>
          <a:p>
            <a:pPr algn="l">
              <a:lnSpc>
                <a:spcPct val="90000"/>
              </a:lnSpc>
              <a:spcBef>
                <a:spcPts val="400"/>
              </a:spcBef>
              <a:buFont typeface="Arial" pitchFamily="34" charset="0"/>
              <a:buChar char="•"/>
            </a:pPr>
            <a:r>
              <a:rPr lang="en-US" sz="2400" dirty="0" smtClean="0"/>
              <a:t>The proto-photons for surface up quarks and di-quarks get promoted to the photon-like shell</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Other “Elementary” particles</a:t>
            </a:r>
            <a:endParaRPr lang="en-US" sz="2800" dirty="0">
              <a:latin typeface="+mn-lt"/>
            </a:endParaRPr>
          </a:p>
        </p:txBody>
      </p:sp>
      <p:sp>
        <p:nvSpPr>
          <p:cNvPr id="3" name="Subtitle 2"/>
          <p:cNvSpPr>
            <a:spLocks noGrp="1"/>
          </p:cNvSpPr>
          <p:nvPr>
            <p:ph type="subTitle" idx="1"/>
          </p:nvPr>
        </p:nvSpPr>
        <p:spPr>
          <a:xfrm>
            <a:off x="304800" y="914400"/>
            <a:ext cx="8534400" cy="5334000"/>
          </a:xfrm>
        </p:spPr>
        <p:txBody>
          <a:bodyPr>
            <a:normAutofit/>
          </a:bodyPr>
          <a:lstStyle/>
          <a:p>
            <a:pPr algn="l">
              <a:buFont typeface="Arial" pitchFamily="34" charset="0"/>
              <a:buChar char="•"/>
            </a:pPr>
            <a:r>
              <a:rPr lang="en-US" sz="2400" dirty="0" smtClean="0"/>
              <a:t>Each consists of proto-matter and gravitons</a:t>
            </a:r>
          </a:p>
          <a:p>
            <a:pPr algn="l">
              <a:buFont typeface="Arial" pitchFamily="34" charset="0"/>
              <a:buChar char="•"/>
            </a:pPr>
            <a:r>
              <a:rPr lang="en-US" sz="2400" dirty="0" smtClean="0"/>
              <a:t>Charged leptons have a proto-lepton, 2 gravitons, and 3 proto-photons</a:t>
            </a:r>
          </a:p>
          <a:p>
            <a:pPr algn="l">
              <a:buFont typeface="Arial" pitchFamily="34" charset="0"/>
              <a:buChar char="•"/>
            </a:pPr>
            <a:r>
              <a:rPr lang="en-US" sz="2400" dirty="0" smtClean="0"/>
              <a:t>Photons have 2 (1s) gravitons and 4 proto-photons (2 2s, 2 3s)</a:t>
            </a:r>
          </a:p>
          <a:p>
            <a:pPr algn="l">
              <a:buFont typeface="Arial" pitchFamily="34" charset="0"/>
              <a:buChar char="•"/>
            </a:pPr>
            <a:r>
              <a:rPr lang="en-US" sz="2400" dirty="0" smtClean="0"/>
              <a:t>Neutrinos have 2 gravitons and 2 proto-photons, in un-matched sub-shells (-2s and +3s for an electron-neutrino)</a:t>
            </a:r>
          </a:p>
          <a:p>
            <a:pPr algn="l">
              <a:buFont typeface="Arial" pitchFamily="34" charset="0"/>
              <a:buChar char="•"/>
            </a:pPr>
            <a:r>
              <a:rPr lang="en-US" sz="2400" dirty="0" smtClean="0"/>
              <a:t>The photon-like shell surrounding nuclei has 3z proto-photons</a:t>
            </a:r>
          </a:p>
          <a:p>
            <a:pPr algn="l">
              <a:buFont typeface="Arial" pitchFamily="34" charset="0"/>
              <a:buChar char="•"/>
            </a:pPr>
            <a:r>
              <a:rPr lang="en-US" sz="2400" dirty="0" smtClean="0"/>
              <a:t>These are typically in the lowest energy orbit</a:t>
            </a:r>
          </a:p>
          <a:p>
            <a:pPr algn="l">
              <a:buFont typeface="Arial" pitchFamily="34" charset="0"/>
              <a:buChar char="•"/>
            </a:pPr>
            <a:r>
              <a:rPr lang="en-US" sz="2400" dirty="0" smtClean="0"/>
              <a:t>A piece of proto-matter requires a graviton in a similar orbit (one with the same eccentricity) to be held in place</a:t>
            </a:r>
          </a:p>
          <a:p>
            <a:pPr algn="l">
              <a:buFont typeface="Arial" pitchFamily="34" charset="0"/>
              <a:buChar char="•"/>
            </a:pPr>
            <a:r>
              <a:rPr lang="en-US" sz="2400" dirty="0" smtClean="0"/>
              <a:t>The 1s orbits are occupied by gravitons, supporting all the other s orbit proto-matter</a:t>
            </a:r>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TotalTime>
  <Words>2320</Words>
  <Application>Microsoft Office PowerPoint</Application>
  <PresentationFormat>On-screen Show (4:3)</PresentationFormat>
  <Paragraphs>176</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An n-Tiered Model of Sub-Atomic Structure</vt:lpstr>
      <vt:lpstr>Outline</vt:lpstr>
      <vt:lpstr>Layers</vt:lpstr>
      <vt:lpstr>Atom</vt:lpstr>
      <vt:lpstr>Nuclei</vt:lpstr>
      <vt:lpstr>Sample Nuclei</vt:lpstr>
      <vt:lpstr>Color Schemes</vt:lpstr>
      <vt:lpstr>Quarks &amp; Di-Quarks</vt:lpstr>
      <vt:lpstr>Other “Elementary” particles</vt:lpstr>
      <vt:lpstr>Proto-Matter</vt:lpstr>
      <vt:lpstr>Gravitons, Mezzo-Matter, &amp; Infra-Matter</vt:lpstr>
      <vt:lpstr>Angular Momentum</vt:lpstr>
      <vt:lpstr>Charge &amp; Color</vt:lpstr>
      <vt:lpstr>Eccentricity</vt:lpstr>
      <vt:lpstr>Eccentricity (cont)</vt:lpstr>
      <vt:lpstr>Assumptions</vt:lpstr>
      <vt:lpstr>Conclusion</vt:lpstr>
    </vt:vector>
  </TitlesOfParts>
  <Company>United States Steel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n-Tiered Model of Sub-Atomic Structure</dc:title>
  <dc:creator>Aran David Stubbs</dc:creator>
  <cp:lastModifiedBy>Aran David Stubbs</cp:lastModifiedBy>
  <cp:revision>147</cp:revision>
  <dcterms:created xsi:type="dcterms:W3CDTF">2013-12-05T14:35:08Z</dcterms:created>
  <dcterms:modified xsi:type="dcterms:W3CDTF">2014-02-25T19:12:40Z</dcterms:modified>
</cp:coreProperties>
</file>